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53.xml" ContentType="application/vnd.openxmlformats-officedocument.presentationml.notesSlide+xml"/>
  <Override PartName="/ppt/notesSlides/notesSlide2.xml" ContentType="application/vnd.openxmlformats-officedocument.presentationml.notesSlide+xml"/>
  <Override PartName="/ppt/notesSlides/notesSlide54.xml" ContentType="application/vnd.openxmlformats-officedocument.presentationml.notesSlide+xml"/>
  <Override PartName="/ppt/notesSlides/notesSlide3.xml" ContentType="application/vnd.openxmlformats-officedocument.presentationml.notesSlide+xml"/>
  <Override PartName="/ppt/notesSlides/notesSlide55.xml" ContentType="application/vnd.openxmlformats-officedocument.presentationml.notesSlide+xml"/>
  <Override PartName="/ppt/notesSlides/notesSlide4.xml" ContentType="application/vnd.openxmlformats-officedocument.presentationml.notesSlide+xml"/>
  <Override PartName="/ppt/notesSlides/notesSlide56.xml" ContentType="application/vnd.openxmlformats-officedocument.presentationml.notesSlide+xml"/>
  <Override PartName="/ppt/notesSlides/notesSlide5.xml" ContentType="application/vnd.openxmlformats-officedocument.presentationml.notesSlide+xml"/>
  <Override PartName="/ppt/notesSlides/notesSlide57.xml" ContentType="application/vnd.openxmlformats-officedocument.presentationml.notesSlide+xml"/>
  <Override PartName="/ppt/notesSlides/notesSlide6.xml" ContentType="application/vnd.openxmlformats-officedocument.presentationml.notesSlide+xml"/>
  <Override PartName="/ppt/notesSlides/notesSlide58.xml" ContentType="application/vnd.openxmlformats-officedocument.presentationml.notesSlide+xml"/>
  <Override PartName="/ppt/notesSlides/notesSlide7.xml" ContentType="application/vnd.openxmlformats-officedocument.presentationml.notesSlide+xml"/>
  <Override PartName="/ppt/notesSlides/notesSlide59.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_rels/notesSlide62.xml.rels" ContentType="application/vnd.openxmlformats-package.relationships+xml"/>
  <Override PartName="/ppt/notesSlides/_rels/notesSlide9.xml.rels" ContentType="application/vnd.openxmlformats-package.relationships+xml"/>
  <Override PartName="/ppt/notesSlides/_rels/notesSlide44.xml.rels" ContentType="application/vnd.openxmlformats-package.relationships+xml"/>
  <Override PartName="/ppt/notesSlides/_rels/notesSlide1.xml.rels" ContentType="application/vnd.openxmlformats-package.relationships+xml"/>
  <Override PartName="/ppt/notesSlides/_rels/notesSlide45.xml.rels" ContentType="application/vnd.openxmlformats-package.relationships+xml"/>
  <Override PartName="/ppt/notesSlides/_rels/notesSlide2.xml.rels" ContentType="application/vnd.openxmlformats-package.relationships+xml"/>
  <Override PartName="/ppt/notesSlides/_rels/notesSlide46.xml.rels" ContentType="application/vnd.openxmlformats-package.relationships+xml"/>
  <Override PartName="/ppt/notesSlides/_rels/notesSlide3.xml.rels" ContentType="application/vnd.openxmlformats-package.relationships+xml"/>
  <Override PartName="/ppt/notesSlides/_rels/notesSlide47.xml.rels" ContentType="application/vnd.openxmlformats-package.relationships+xml"/>
  <Override PartName="/ppt/notesSlides/_rels/notesSlide4.xml.rels" ContentType="application/vnd.openxmlformats-package.relationships+xml"/>
  <Override PartName="/ppt/notesSlides/_rels/notesSlide48.xml.rels" ContentType="application/vnd.openxmlformats-package.relationships+xml"/>
  <Override PartName="/ppt/notesSlides/_rels/notesSlide5.xml.rels" ContentType="application/vnd.openxmlformats-package.relationships+xml"/>
  <Override PartName="/ppt/notesSlides/_rels/notesSlide49.xml.rels" ContentType="application/vnd.openxmlformats-package.relationships+xml"/>
  <Override PartName="/ppt/notesSlides/_rels/notesSlide6.xml.rels" ContentType="application/vnd.openxmlformats-package.relationships+xml"/>
  <Override PartName="/ppt/notesSlides/_rels/notesSlide60.xml.rels" ContentType="application/vnd.openxmlformats-package.relationships+xml"/>
  <Override PartName="/ppt/notesSlides/_rels/notesSlide7.xml.rels" ContentType="application/vnd.openxmlformats-package.relationships+xml"/>
  <Override PartName="/ppt/notesSlides/_rels/notesSlide61.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31.xml.rels" ContentType="application/vnd.openxmlformats-package.relationships+xml"/>
  <Override PartName="/ppt/notesSlides/_rels/notesSlide32.xml.rels" ContentType="application/vnd.openxmlformats-package.relationships+xml"/>
  <Override PartName="/ppt/notesSlides/_rels/notesSlide33.xml.rels" ContentType="application/vnd.openxmlformats-package.relationships+xml"/>
  <Override PartName="/ppt/notesSlides/_rels/notesSlide34.xml.rels" ContentType="application/vnd.openxmlformats-package.relationships+xml"/>
  <Override PartName="/ppt/notesSlides/_rels/notesSlide35.xml.rels" ContentType="application/vnd.openxmlformats-package.relationships+xml"/>
  <Override PartName="/ppt/notesSlides/_rels/notesSlide36.xml.rels" ContentType="application/vnd.openxmlformats-package.relationships+xml"/>
  <Override PartName="/ppt/notesSlides/_rels/notesSlide37.xml.rels" ContentType="application/vnd.openxmlformats-package.relationships+xml"/>
  <Override PartName="/ppt/notesSlides/_rels/notesSlide38.xml.rels" ContentType="application/vnd.openxmlformats-package.relationships+xml"/>
  <Override PartName="/ppt/notesSlides/_rels/notesSlide39.xml.rels" ContentType="application/vnd.openxmlformats-package.relationships+xml"/>
  <Override PartName="/ppt/notesSlides/_rels/notesSlide40.xml.rels" ContentType="application/vnd.openxmlformats-package.relationships+xml"/>
  <Override PartName="/ppt/notesSlides/_rels/notesSlide41.xml.rels" ContentType="application/vnd.openxmlformats-package.relationships+xml"/>
  <Override PartName="/ppt/notesSlides/_rels/notesSlide42.xml.rels" ContentType="application/vnd.openxmlformats-package.relationships+xml"/>
  <Override PartName="/ppt/notesSlides/_rels/notesSlide43.xml.rels" ContentType="application/vnd.openxmlformats-package.relationships+xml"/>
  <Override PartName="/ppt/notesSlides/_rels/notesSlide50.xml.rels" ContentType="application/vnd.openxmlformats-package.relationships+xml"/>
  <Override PartName="/ppt/notesSlides/_rels/notesSlide51.xml.rels" ContentType="application/vnd.openxmlformats-package.relationships+xml"/>
  <Override PartName="/ppt/notesSlides/_rels/notesSlide52.xml.rels" ContentType="application/vnd.openxmlformats-package.relationships+xml"/>
  <Override PartName="/ppt/notesSlides/_rels/notesSlide53.xml.rels" ContentType="application/vnd.openxmlformats-package.relationships+xml"/>
  <Override PartName="/ppt/notesSlides/_rels/notesSlide54.xml.rels" ContentType="application/vnd.openxmlformats-package.relationships+xml"/>
  <Override PartName="/ppt/notesSlides/_rels/notesSlide55.xml.rels" ContentType="application/vnd.openxmlformats-package.relationships+xml"/>
  <Override PartName="/ppt/notesSlides/_rels/notesSlide56.xml.rels" ContentType="application/vnd.openxmlformats-package.relationships+xml"/>
  <Override PartName="/ppt/notesSlides/_rels/notesSlide57.xml.rels" ContentType="application/vnd.openxmlformats-package.relationships+xml"/>
  <Override PartName="/ppt/notesSlides/_rels/notesSlide58.xml.rels" ContentType="application/vnd.openxmlformats-package.relationships+xml"/>
  <Override PartName="/ppt/notesSlides/_rels/notesSlide59.xml.rels" ContentType="application/vnd.openxmlformats-package.relationships+xml"/>
  <Override PartName="/ppt/notesSlides/_rels/notesSlide63.xml.rels" ContentType="application/vnd.openxmlformats-package.relationships+xml"/>
  <Override PartName="/ppt/notesSlides/_rels/notesSlide64.xml.rels" ContentType="application/vnd.openxmlformats-package.relationships+xml"/>
  <Override PartName="/ppt/notesSlides/_rels/notesSlide65.xml.rels" ContentType="application/vnd.openxmlformats-package.relationships+xml"/>
  <Override PartName="/ppt/notesSlides/_rels/notesSlide66.xml.rels" ContentType="application/vnd.openxmlformats-package.relationships+xml"/>
  <Override PartName="/ppt/notesSlides/_rels/notesSlide67.xml.rels" ContentType="application/vnd.openxmlformats-package.relationships+xml"/>
  <Override PartName="/ppt/notesSlides/_rels/notesSlide68.xml.rels" ContentType="application/vnd.openxmlformats-package.relationships+xml"/>
  <Override PartName="/ppt/notesSlides/_rels/notesSlide69.xml.rels" ContentType="application/vnd.openxmlformats-package.relationships+xml"/>
  <Override PartName="/ppt/notesSlides/_rels/notesSlide70.xml.rels" ContentType="application/vnd.openxmlformats-package.relationships+xml"/>
  <Override PartName="/ppt/notesSlides/_rels/notesSlide71.xml.rels" ContentType="application/vnd.openxmlformats-package.relationships+xml"/>
  <Override PartName="/ppt/notesSlides/_rels/notesSlide72.xml.rels" ContentType="application/vnd.openxmlformats-package.relationships+xml"/>
  <Override PartName="/ppt/notesSlides/_rels/notesSlide73.xml.rels" ContentType="application/vnd.openxmlformats-package.relationships+xml"/>
  <Override PartName="/ppt/notesSlides/_rels/notesSlide74.xml.rels" ContentType="application/vnd.openxmlformats-package.relationships+xml"/>
  <Override PartName="/ppt/notesSlides/_rels/notesSlide75.xml.rels" ContentType="application/vnd.openxmlformats-package.relationships+xml"/>
  <Override PartName="/ppt/notesSlides/_rels/notesSlide76.xml.rels" ContentType="application/vnd.openxmlformats-package.relationships+xml"/>
  <Override PartName="/ppt/notesSlides/_rels/notesSlide77.xml.rels" ContentType="application/vnd.openxmlformats-package.relationships+xml"/>
  <Override PartName="/ppt/notesSlides/_rels/notesSlide78.xml.rels" ContentType="application/vnd.openxmlformats-package.relationships+xml"/>
  <Override PartName="/ppt/notesSlides/_rels/notesSlide79.xml.rels" ContentType="application/vnd.openxmlformats-package.relationships+xml"/>
  <Override PartName="/ppt/notesSlides/_rels/notesSlide80.xml.rels" ContentType="application/vnd.openxmlformats-package.relationships+xml"/>
  <Override PartName="/ppt/notesSlides/_rels/notesSlide81.xml.rels" ContentType="application/vnd.openxmlformats-package.relationships+xml"/>
  <Override PartName="/ppt/notesSlides/_rels/notesSlide82.xml.rels" ContentType="application/vnd.openxmlformats-package.relationships+xml"/>
  <Override PartName="/ppt/notesSlides/_rels/notesSlide83.xml.rels" ContentType="application/vnd.openxmlformats-package.relationships+xml"/>
  <Override PartName="/ppt/notesSlides/_rels/notesSlide84.xml.rels" ContentType="application/vnd.openxmlformats-package.relationships+xml"/>
  <Override PartName="/ppt/notesSlides/_rels/notesSlide85.xml.rels" ContentType="application/vnd.openxmlformats-package.relationships+xml"/>
  <Override PartName="/ppt/notesSlides/_rels/notesSlide86.xml.rels" ContentType="application/vnd.openxmlformats-package.relationships+xml"/>
  <Override PartName="/ppt/notesSlides/_rels/notesSlide87.xml.rels" ContentType="application/vnd.openxmlformats-package.relationships+xml"/>
  <Override PartName="/ppt/notesSlides/_rels/notesSlide88.xml.rels" ContentType="application/vnd.openxmlformats-package.relationships+xml"/>
  <Override PartName="/ppt/notesSlides/_rels/notesSlide89.xml.rels" ContentType="application/vnd.openxmlformats-package.relationships+xml"/>
  <Override PartName="/ppt/notesSlides/_rels/notesSlide90.xml.rels" ContentType="application/vnd.openxmlformats-package.relationships+xml"/>
  <Override PartName="/ppt/notesSlides/_rels/notesSlide91.xml.rels" ContentType="application/vnd.openxmlformats-package.relationships+xml"/>
  <Override PartName="/ppt/notesSlides/_rels/notesSlide92.xml.rels" ContentType="application/vnd.openxmlformats-package.relationships+xml"/>
  <Override PartName="/ppt/notesSlides/_rels/notesSlide93.xml.rels" ContentType="application/vnd.openxmlformats-package.relationships+xml"/>
  <Override PartName="/ppt/notesSlides/_rels/notesSlide94.xml.rels" ContentType="application/vnd.openxmlformats-package.relationships+xml"/>
  <Override PartName="/ppt/notesSlides/_rels/notesSlide95.xml.rels" ContentType="application/vnd.openxmlformats-package.relationships+xml"/>
  <Override PartName="/ppt/notesSlides/_rels/notesSlide96.xml.rels" ContentType="application/vnd.openxmlformats-package.relationships+xml"/>
  <Override PartName="/ppt/notesSlides/_rels/notesSlide97.xml.rels" ContentType="application/vnd.openxmlformats-package.relationships+xml"/>
  <Override PartName="/ppt/notesSlides/_rels/notesSlide98.xml.rels" ContentType="application/vnd.openxmlformats-package.relationships+xml"/>
  <Override PartName="/ppt/notesSlides/_rels/notesSlide99.xml.rels" ContentType="application/vnd.openxmlformats-package.relationships+xml"/>
  <Override PartName="/ppt/notesSlides/_rels/notesSlide100.xml.rels" ContentType="application/vnd.openxmlformats-package.relationships+xml"/>
  <Override PartName="/ppt/notesSlides/_rels/notesSlide101.xml.rels" ContentType="application/vnd.openxmlformats-package.relationships+xml"/>
  <Override PartName="/ppt/notesSlides/_rels/notesSlide102.xml.rels" ContentType="application/vnd.openxmlformats-package.relationships+xml"/>
  <Override PartName="/ppt/notesSlides/_rels/notesSlide103.xml.rels" ContentType="application/vnd.openxmlformats-package.relationships+xml"/>
  <Override PartName="/ppt/notesSlides/_rels/notesSlide104.xml.rels" ContentType="application/vnd.openxmlformats-package.relationships+xml"/>
  <Override PartName="/ppt/notesSlides/_rels/notesSlide105.xml.rels" ContentType="application/vnd.openxmlformats-package.relationships+xml"/>
  <Override PartName="/ppt/notesSlides/_rels/notesSlide106.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media/image9.png" ContentType="image/png"/>
  <Override PartName="/ppt/media/image31.png" ContentType="image/png"/>
  <Override PartName="/ppt/media/image7.jpeg" ContentType="image/jpe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41.png" ContentType="image/png"/>
  <Override PartName="/ppt/media/image8.jpeg" ContentType="image/jpeg"/>
  <Override PartName="/ppt/media/image6.png" ContentType="image/png"/>
  <Override PartName="/ppt/media/image29.jpeg" ContentType="image/jpeg"/>
  <Override PartName="/ppt/media/image10.png" ContentType="image/png"/>
  <Override PartName="/ppt/media/image11.jpeg" ContentType="image/jpeg"/>
  <Override PartName="/ppt/media/image12.jpeg" ContentType="image/jpe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44.png" ContentType="image/png"/>
  <Override PartName="/ppt/media/image20.jpeg" ContentType="image/jpeg"/>
  <Override PartName="/ppt/media/image21.png" ContentType="image/png"/>
  <Override PartName="/ppt/media/image22.png" ContentType="image/png"/>
  <Override PartName="/ppt/media/image23.png" ContentType="image/png"/>
  <Override PartName="/ppt/media/image24.png" ContentType="image/png"/>
  <Override PartName="/ppt/media/image25.jpeg" ContentType="image/jpeg"/>
  <Override PartName="/ppt/media/image26.png" ContentType="image/png"/>
  <Override PartName="/ppt/media/image47.png" ContentType="image/png"/>
  <Override PartName="/ppt/media/image27.jpeg" ContentType="image/jpeg"/>
  <Override PartName="/ppt/media/image28.png" ContentType="image/png"/>
  <Override PartName="/ppt/media/image30.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media/image39.png" ContentType="image/png"/>
  <Override PartName="/ppt/media/image42.jpeg" ContentType="image/jpeg"/>
  <Override PartName="/ppt/media/image40.png" ContentType="image/png"/>
  <Override PartName="/ppt/media/image43.jpeg" ContentType="image/jpeg"/>
  <Override PartName="/ppt/media/image45.png" ContentType="image/png"/>
  <Override PartName="/ppt/media/image46.png" ContentType="image/png"/>
  <Override PartName="/ppt/media/image48.png" ContentType="image/png"/>
  <Override PartName="/ppt/media/image49.png" ContentType="image/png"/>
  <Override PartName="/ppt/_rels/presentation.xml.rels" ContentType="application/vnd.openxmlformats-package.relationships+xml"/>
  <Override PartName="/ppt/slides/slide9.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_rels/slide53.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6.xml.rels" ContentType="application/vnd.openxmlformats-package.relationships+xml"/>
  <Override PartName="/ppt/slides/_rels/slide51.xml.rels" ContentType="application/vnd.openxmlformats-package.relationships+xml"/>
  <Override PartName="/ppt/slides/_rels/slide7.xml.rels" ContentType="application/vnd.openxmlformats-package.relationships+xml"/>
  <Override PartName="/ppt/slides/_rels/slide5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slides/_rels/slide70.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_rels/slide75.xml.rels" ContentType="application/vnd.openxmlformats-package.relationships+xml"/>
  <Override PartName="/ppt/slides/_rels/slide76.xml.rels" ContentType="application/vnd.openxmlformats-package.relationships+xml"/>
  <Override PartName="/ppt/slides/_rels/slide77.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80.xml.rels" ContentType="application/vnd.openxmlformats-package.relationships+xml"/>
  <Override PartName="/ppt/slides/_rels/slide81.xml.rels" ContentType="application/vnd.openxmlformats-package.relationships+xml"/>
  <Override PartName="/ppt/slides/_rels/slide82.xml.rels" ContentType="application/vnd.openxmlformats-package.relationships+xml"/>
  <Override PartName="/ppt/slides/_rels/slide83.xml.rels" ContentType="application/vnd.openxmlformats-package.relationships+xml"/>
  <Override PartName="/ppt/slides/_rels/slide84.xml.rels" ContentType="application/vnd.openxmlformats-package.relationships+xml"/>
  <Override PartName="/ppt/slides/_rels/slide85.xml.rels" ContentType="application/vnd.openxmlformats-package.relationships+xml"/>
  <Override PartName="/ppt/slides/_rels/slide86.xml.rels" ContentType="application/vnd.openxmlformats-package.relationships+xml"/>
  <Override PartName="/ppt/slides/_rels/slide87.xml.rels" ContentType="application/vnd.openxmlformats-package.relationships+xml"/>
  <Override PartName="/ppt/slides/_rels/slide88.xml.rels" ContentType="application/vnd.openxmlformats-package.relationships+xml"/>
  <Override PartName="/ppt/slides/_rels/slide89.xml.rels" ContentType="application/vnd.openxmlformats-package.relationships+xml"/>
  <Override PartName="/ppt/slides/_rels/slide90.xml.rels" ContentType="application/vnd.openxmlformats-package.relationships+xml"/>
  <Override PartName="/ppt/slides/_rels/slide91.xml.rels" ContentType="application/vnd.openxmlformats-package.relationships+xml"/>
  <Override PartName="/ppt/slides/_rels/slide92.xml.rels" ContentType="application/vnd.openxmlformats-package.relationships+xml"/>
  <Override PartName="/ppt/slides/_rels/slide93.xml.rels" ContentType="application/vnd.openxmlformats-package.relationships+xml"/>
  <Override PartName="/ppt/slides/_rels/slide94.xml.rels" ContentType="application/vnd.openxmlformats-package.relationships+xml"/>
  <Override PartName="/ppt/slides/_rels/slide95.xml.rels" ContentType="application/vnd.openxmlformats-package.relationships+xml"/>
  <Override PartName="/ppt/slides/_rels/slide96.xml.rels" ContentType="application/vnd.openxmlformats-package.relationships+xml"/>
  <Override PartName="/ppt/slides/_rels/slide97.xml.rels" ContentType="application/vnd.openxmlformats-package.relationships+xml"/>
  <Override PartName="/ppt/slides/_rels/slide98.xml.rels" ContentType="application/vnd.openxmlformats-package.relationships+xml"/>
  <Override PartName="/ppt/slides/_rels/slide99.xml.rels" ContentType="application/vnd.openxmlformats-package.relationships+xml"/>
  <Override PartName="/ppt/slides/_rels/slide100.xml.rels" ContentType="application/vnd.openxmlformats-package.relationships+xml"/>
  <Override PartName="/ppt/slides/_rels/slide101.xml.rels" ContentType="application/vnd.openxmlformats-package.relationships+xml"/>
  <Override PartName="/ppt/slides/_rels/slide102.xml.rels" ContentType="application/vnd.openxmlformats-package.relationships+xml"/>
  <Override PartName="/ppt/slides/_rels/slide103.xml.rels" ContentType="application/vnd.openxmlformats-package.relationships+xml"/>
  <Override PartName="/ppt/slides/_rels/slide104.xml.rels" ContentType="application/vnd.openxmlformats-package.relationships+xml"/>
  <Override PartName="/ppt/slides/_rels/slide105.xml.rels" ContentType="application/vnd.openxmlformats-package.relationships+xml"/>
  <Override PartName="/ppt/slides/_rels/slide106.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80" Type="http://schemas.openxmlformats.org/officeDocument/2006/relationships/slide" Target="slides/slide75.xml"/><Relationship Id="rId81" Type="http://schemas.openxmlformats.org/officeDocument/2006/relationships/slide" Target="slides/slide76.xml"/><Relationship Id="rId82" Type="http://schemas.openxmlformats.org/officeDocument/2006/relationships/slide" Target="slides/slide77.xml"/><Relationship Id="rId83" Type="http://schemas.openxmlformats.org/officeDocument/2006/relationships/slide" Target="slides/slide78.xml"/><Relationship Id="rId84" Type="http://schemas.openxmlformats.org/officeDocument/2006/relationships/slide" Target="slides/slide79.xml"/><Relationship Id="rId85" Type="http://schemas.openxmlformats.org/officeDocument/2006/relationships/slide" Target="slides/slide80.xml"/><Relationship Id="rId86" Type="http://schemas.openxmlformats.org/officeDocument/2006/relationships/slide" Target="slides/slide81.xml"/><Relationship Id="rId87" Type="http://schemas.openxmlformats.org/officeDocument/2006/relationships/slide" Target="slides/slide82.xml"/><Relationship Id="rId88" Type="http://schemas.openxmlformats.org/officeDocument/2006/relationships/slide" Target="slides/slide83.xml"/><Relationship Id="rId89" Type="http://schemas.openxmlformats.org/officeDocument/2006/relationships/slide" Target="slides/slide84.xml"/><Relationship Id="rId90" Type="http://schemas.openxmlformats.org/officeDocument/2006/relationships/slide" Target="slides/slide85.xml"/><Relationship Id="rId91" Type="http://schemas.openxmlformats.org/officeDocument/2006/relationships/slide" Target="slides/slide86.xml"/><Relationship Id="rId92" Type="http://schemas.openxmlformats.org/officeDocument/2006/relationships/slide" Target="slides/slide87.xml"/><Relationship Id="rId93" Type="http://schemas.openxmlformats.org/officeDocument/2006/relationships/slide" Target="slides/slide88.xml"/><Relationship Id="rId94" Type="http://schemas.openxmlformats.org/officeDocument/2006/relationships/slide" Target="slides/slide89.xml"/><Relationship Id="rId95" Type="http://schemas.openxmlformats.org/officeDocument/2006/relationships/slide" Target="slides/slide90.xml"/><Relationship Id="rId96" Type="http://schemas.openxmlformats.org/officeDocument/2006/relationships/slide" Target="slides/slide91.xml"/><Relationship Id="rId97" Type="http://schemas.openxmlformats.org/officeDocument/2006/relationships/slide" Target="slides/slide92.xml"/><Relationship Id="rId98" Type="http://schemas.openxmlformats.org/officeDocument/2006/relationships/slide" Target="slides/slide93.xml"/><Relationship Id="rId99" Type="http://schemas.openxmlformats.org/officeDocument/2006/relationships/slide" Target="slides/slide94.xml"/><Relationship Id="rId100" Type="http://schemas.openxmlformats.org/officeDocument/2006/relationships/slide" Target="slides/slide95.xml"/><Relationship Id="rId101" Type="http://schemas.openxmlformats.org/officeDocument/2006/relationships/slide" Target="slides/slide96.xml"/><Relationship Id="rId102" Type="http://schemas.openxmlformats.org/officeDocument/2006/relationships/slide" Target="slides/slide97.xml"/><Relationship Id="rId103" Type="http://schemas.openxmlformats.org/officeDocument/2006/relationships/slide" Target="slides/slide98.xml"/><Relationship Id="rId104" Type="http://schemas.openxmlformats.org/officeDocument/2006/relationships/slide" Target="slides/slide99.xml"/><Relationship Id="rId105" Type="http://schemas.openxmlformats.org/officeDocument/2006/relationships/slide" Target="slides/slide100.xml"/><Relationship Id="rId106" Type="http://schemas.openxmlformats.org/officeDocument/2006/relationships/slide" Target="slides/slide101.xml"/><Relationship Id="rId107" Type="http://schemas.openxmlformats.org/officeDocument/2006/relationships/slide" Target="slides/slide102.xml"/><Relationship Id="rId108" Type="http://schemas.openxmlformats.org/officeDocument/2006/relationships/slide" Target="slides/slide103.xml"/><Relationship Id="rId109" Type="http://schemas.openxmlformats.org/officeDocument/2006/relationships/slide" Target="slides/slide104.xml"/><Relationship Id="rId110" Type="http://schemas.openxmlformats.org/officeDocument/2006/relationships/slide" Target="slides/slide105.xml"/><Relationship Id="rId111" Type="http://schemas.openxmlformats.org/officeDocument/2006/relationships/slide" Target="slides/slide106.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PlaceHolder 1"/>
          <p:cNvSpPr>
            <a:spLocks noGrp="1"/>
          </p:cNvSpPr>
          <p:nvPr>
            <p:ph type="body"/>
          </p:nvPr>
        </p:nvSpPr>
        <p:spPr>
          <a:xfrm>
            <a:off x="756000" y="5078520"/>
            <a:ext cx="6047640" cy="4811040"/>
          </a:xfrm>
          <a:prstGeom prst="rect">
            <a:avLst/>
          </a:prstGeom>
        </p:spPr>
        <p:txBody>
          <a:bodyPr lIns="0" rIns="0" tIns="0" bIns="0"/>
          <a:p>
            <a:r>
              <a:rPr b="0" lang="pt-BR" sz="2000" spc="-1" strike="noStrike">
                <a:solidFill>
                  <a:srgbClr val="000000"/>
                </a:solidFill>
                <a:uFill>
                  <a:solidFill>
                    <a:srgbClr val="ffffff"/>
                  </a:solidFill>
                </a:uFill>
                <a:latin typeface="Arial"/>
              </a:rPr>
              <a:t>Clique para editar o formato de notas</a:t>
            </a:r>
            <a:endParaRPr b="0" lang="pt-BR" sz="2000" spc="-1" strike="noStrike">
              <a:solidFill>
                <a:srgbClr val="000000"/>
              </a:solidFill>
              <a:uFill>
                <a:solidFill>
                  <a:srgbClr val="ffffff"/>
                </a:solidFill>
              </a:uFill>
              <a:latin typeface="Arial"/>
            </a:endParaRPr>
          </a:p>
        </p:txBody>
      </p:sp>
      <p:sp>
        <p:nvSpPr>
          <p:cNvPr id="118" name="PlaceHolder 2"/>
          <p:cNvSpPr>
            <a:spLocks noGrp="1"/>
          </p:cNvSpPr>
          <p:nvPr>
            <p:ph type="hdr"/>
          </p:nvPr>
        </p:nvSpPr>
        <p:spPr>
          <a:xfrm>
            <a:off x="0" y="0"/>
            <a:ext cx="3280680" cy="534240"/>
          </a:xfrm>
          <a:prstGeom prst="rect">
            <a:avLst/>
          </a:prstGeom>
        </p:spPr>
        <p:txBody>
          <a:bodyPr lIns="0" rIns="0" tIns="0" bIns="0"/>
          <a:p>
            <a:r>
              <a:rPr b="0" lang="pt-BR" sz="1400" spc="-1" strike="noStrike">
                <a:solidFill>
                  <a:srgbClr val="000000"/>
                </a:solidFill>
                <a:uFill>
                  <a:solidFill>
                    <a:srgbClr val="ffffff"/>
                  </a:solidFill>
                </a:uFill>
                <a:latin typeface="Times New Roman"/>
              </a:rPr>
              <a:t>&lt;cabeçalho&gt;</a:t>
            </a:r>
            <a:endParaRPr b="0" lang="pt-BR" sz="1400" spc="-1" strike="noStrike">
              <a:solidFill>
                <a:srgbClr val="000000"/>
              </a:solidFill>
              <a:uFill>
                <a:solidFill>
                  <a:srgbClr val="ffffff"/>
                </a:solidFill>
              </a:uFill>
              <a:latin typeface="Times New Roman"/>
            </a:endParaRPr>
          </a:p>
        </p:txBody>
      </p:sp>
      <p:sp>
        <p:nvSpPr>
          <p:cNvPr id="119" name="PlaceHolder 3"/>
          <p:cNvSpPr>
            <a:spLocks noGrp="1"/>
          </p:cNvSpPr>
          <p:nvPr>
            <p:ph type="dt"/>
          </p:nvPr>
        </p:nvSpPr>
        <p:spPr>
          <a:xfrm>
            <a:off x="4278960" y="0"/>
            <a:ext cx="3280680" cy="534240"/>
          </a:xfrm>
          <a:prstGeom prst="rect">
            <a:avLst/>
          </a:prstGeom>
        </p:spPr>
        <p:txBody>
          <a:bodyPr lIns="0" rIns="0" tIns="0" bIns="0"/>
          <a:p>
            <a:pPr algn="r"/>
            <a:r>
              <a:rPr b="0" lang="pt-BR" sz="1400" spc="-1" strike="noStrike">
                <a:solidFill>
                  <a:srgbClr val="000000"/>
                </a:solidFill>
                <a:uFill>
                  <a:solidFill>
                    <a:srgbClr val="ffffff"/>
                  </a:solidFill>
                </a:uFill>
                <a:latin typeface="Times New Roman"/>
              </a:rPr>
              <a:t>&lt;data/hora&gt;</a:t>
            </a:r>
            <a:endParaRPr b="0" lang="pt-BR" sz="1400" spc="-1" strike="noStrike">
              <a:solidFill>
                <a:srgbClr val="000000"/>
              </a:solidFill>
              <a:uFill>
                <a:solidFill>
                  <a:srgbClr val="ffffff"/>
                </a:solidFill>
              </a:uFill>
              <a:latin typeface="Times New Roman"/>
            </a:endParaRPr>
          </a:p>
        </p:txBody>
      </p:sp>
      <p:sp>
        <p:nvSpPr>
          <p:cNvPr id="120" name="PlaceHolder 4"/>
          <p:cNvSpPr>
            <a:spLocks noGrp="1"/>
          </p:cNvSpPr>
          <p:nvPr>
            <p:ph type="ftr"/>
          </p:nvPr>
        </p:nvSpPr>
        <p:spPr>
          <a:xfrm>
            <a:off x="0" y="10157400"/>
            <a:ext cx="3280680" cy="534240"/>
          </a:xfrm>
          <a:prstGeom prst="rect">
            <a:avLst/>
          </a:prstGeom>
        </p:spPr>
        <p:txBody>
          <a:bodyPr lIns="0" rIns="0" tIns="0" bIns="0" anchor="b"/>
          <a:p>
            <a:r>
              <a:rPr b="0" lang="pt-BR" sz="1400" spc="-1" strike="noStrike">
                <a:solidFill>
                  <a:srgbClr val="000000"/>
                </a:solidFill>
                <a:uFill>
                  <a:solidFill>
                    <a:srgbClr val="ffffff"/>
                  </a:solidFill>
                </a:uFill>
                <a:latin typeface="Times New Roman"/>
              </a:rPr>
              <a:t>&lt;rodapé&gt;</a:t>
            </a:r>
            <a:endParaRPr b="0" lang="pt-BR" sz="1400" spc="-1" strike="noStrike">
              <a:solidFill>
                <a:srgbClr val="000000"/>
              </a:solidFill>
              <a:uFill>
                <a:solidFill>
                  <a:srgbClr val="ffffff"/>
                </a:solidFill>
              </a:uFill>
              <a:latin typeface="Times New Roman"/>
            </a:endParaRPr>
          </a:p>
        </p:txBody>
      </p:sp>
      <p:sp>
        <p:nvSpPr>
          <p:cNvPr id="121" name="PlaceHolder 5"/>
          <p:cNvSpPr>
            <a:spLocks noGrp="1"/>
          </p:cNvSpPr>
          <p:nvPr>
            <p:ph type="sldNum"/>
          </p:nvPr>
        </p:nvSpPr>
        <p:spPr>
          <a:xfrm>
            <a:off x="4278960" y="10157400"/>
            <a:ext cx="3280680" cy="534240"/>
          </a:xfrm>
          <a:prstGeom prst="rect">
            <a:avLst/>
          </a:prstGeom>
        </p:spPr>
        <p:txBody>
          <a:bodyPr lIns="0" rIns="0" tIns="0" bIns="0" anchor="b"/>
          <a:p>
            <a:pPr algn="r"/>
            <a:fld id="{7EAE289F-88B7-4868-891E-1FE49C42889B}" type="slidenum">
              <a:rPr b="0" lang="pt-BR" sz="1400" spc="-1" strike="noStrike">
                <a:solidFill>
                  <a:srgbClr val="000000"/>
                </a:solidFill>
                <a:uFill>
                  <a:solidFill>
                    <a:srgbClr val="ffffff"/>
                  </a:solidFill>
                </a:uFill>
                <a:latin typeface="Times New Roman"/>
              </a:rPr>
              <a:t>&lt;número&gt;</a:t>
            </a:fld>
            <a:endParaRPr b="0" lang="pt-BR"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00.xml.rels><?xml version="1.0" encoding="UTF-8"?>
<Relationships xmlns="http://schemas.openxmlformats.org/package/2006/relationships"><Relationship Id="rId1" Type="http://schemas.openxmlformats.org/officeDocument/2006/relationships/slide" Target="../slides/slide100.xml"/><Relationship Id="rId2" Type="http://schemas.openxmlformats.org/officeDocument/2006/relationships/notesMaster" Target="../notesMasters/notesMaster1.xml"/>
</Relationships>
</file>

<file path=ppt/notesSlides/_rels/notesSlide101.xml.rels><?xml version="1.0" encoding="UTF-8"?>
<Relationships xmlns="http://schemas.openxmlformats.org/package/2006/relationships"><Relationship Id="rId1" Type="http://schemas.openxmlformats.org/officeDocument/2006/relationships/slide" Target="../slides/slide101.xml"/><Relationship Id="rId2" Type="http://schemas.openxmlformats.org/officeDocument/2006/relationships/notesMaster" Target="../notesMasters/notesMaster1.xml"/>
</Relationships>
</file>

<file path=ppt/notesSlides/_rels/notesSlide102.xml.rels><?xml version="1.0" encoding="UTF-8"?>
<Relationships xmlns="http://schemas.openxmlformats.org/package/2006/relationships"><Relationship Id="rId1" Type="http://schemas.openxmlformats.org/officeDocument/2006/relationships/slide" Target="../slides/slide102.xml"/><Relationship Id="rId2" Type="http://schemas.openxmlformats.org/officeDocument/2006/relationships/notesMaster" Target="../notesMasters/notesMaster1.xml"/>
</Relationships>
</file>

<file path=ppt/notesSlides/_rels/notesSlide103.xml.rels><?xml version="1.0" encoding="UTF-8"?>
<Relationships xmlns="http://schemas.openxmlformats.org/package/2006/relationships"><Relationship Id="rId1" Type="http://schemas.openxmlformats.org/officeDocument/2006/relationships/slide" Target="../slides/slide103.xml"/><Relationship Id="rId2" Type="http://schemas.openxmlformats.org/officeDocument/2006/relationships/notesMaster" Target="../notesMasters/notesMaster1.xml"/>
</Relationships>
</file>

<file path=ppt/notesSlides/_rels/notesSlide104.xml.rels><?xml version="1.0" encoding="UTF-8"?>
<Relationships xmlns="http://schemas.openxmlformats.org/package/2006/relationships"><Relationship Id="rId1" Type="http://schemas.openxmlformats.org/officeDocument/2006/relationships/slide" Target="../slides/slide104.xml"/><Relationship Id="rId2" Type="http://schemas.openxmlformats.org/officeDocument/2006/relationships/notesMaster" Target="../notesMasters/notesMaster1.xml"/>
</Relationships>
</file>

<file path=ppt/notesSlides/_rels/notesSlide105.xml.rels><?xml version="1.0" encoding="UTF-8"?>
<Relationships xmlns="http://schemas.openxmlformats.org/package/2006/relationships"><Relationship Id="rId1" Type="http://schemas.openxmlformats.org/officeDocument/2006/relationships/slide" Target="../slides/slide105.xml"/><Relationship Id="rId2" Type="http://schemas.openxmlformats.org/officeDocument/2006/relationships/notesMaster" Target="../notesMasters/notesMaster1.xml"/>
</Relationships>
</file>

<file path=ppt/notesSlides/_rels/notesSlide106.xml.rels><?xml version="1.0" encoding="UTF-8"?>
<Relationships xmlns="http://schemas.openxmlformats.org/package/2006/relationships"><Relationship Id="rId1" Type="http://schemas.openxmlformats.org/officeDocument/2006/relationships/slide" Target="../slides/slide106.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_rels/notesSlide5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
</Relationships>
</file>

<file path=ppt/notesSlides/_rels/notesSlide5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
</Relationships>
</file>

<file path=ppt/notesSlides/_rels/notesSlide53.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
</Relationships>
</file>

<file path=ppt/notesSlides/_rels/notesSlide54.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
</Relationships>
</file>

<file path=ppt/notesSlides/_rels/notesSlide55.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
</Relationships>
</file>

<file path=ppt/notesSlides/_rels/notesSlide56.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
</Relationships>
</file>

<file path=ppt/notesSlides/_rels/notesSlide57.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
</Relationships>
</file>

<file path=ppt/notesSlides/_rels/notesSlide58.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
</Relationships>
</file>

<file path=ppt/notesSlides/_rels/notesSlide59.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60.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
</Relationships>
</file>

<file path=ppt/notesSlides/_rels/notesSlide61.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
</Relationships>
</file>

<file path=ppt/notesSlides/_rels/notesSlide62.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
</Relationships>
</file>

<file path=ppt/notesSlides/_rels/notesSlide63.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
</Relationships>
</file>

<file path=ppt/notesSlides/_rels/notesSlide64.xml.rels><?xml version="1.0" encoding="UTF-8"?>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
</Relationships>
</file>

<file path=ppt/notesSlides/_rels/notesSlide65.xml.rels><?xml version="1.0" encoding="UTF-8"?>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
</Relationships>
</file>

<file path=ppt/notesSlides/_rels/notesSlide66.xml.rels><?xml version="1.0" encoding="UTF-8"?>
<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
</Relationships>
</file>

<file path=ppt/notesSlides/_rels/notesSlide67.xml.rels><?xml version="1.0" encoding="UTF-8"?>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
</Relationships>
</file>

<file path=ppt/notesSlides/_rels/notesSlide68.xml.rels><?xml version="1.0" encoding="UTF-8"?>
<Relationships xmlns="http://schemas.openxmlformats.org/package/2006/relationships"><Relationship Id="rId1" Type="http://schemas.openxmlformats.org/officeDocument/2006/relationships/slide" Target="../slides/slide68.xml"/><Relationship Id="rId2" Type="http://schemas.openxmlformats.org/officeDocument/2006/relationships/notesMaster" Target="../notesMasters/notesMaster1.xml"/>
</Relationships>
</file>

<file path=ppt/notesSlides/_rels/notesSlide69.xml.rels><?xml version="1.0" encoding="UTF-8"?>
<Relationships xmlns="http://schemas.openxmlformats.org/package/2006/relationships"><Relationship Id="rId1" Type="http://schemas.openxmlformats.org/officeDocument/2006/relationships/slide" Target="../slides/slide69.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70.xml.rels><?xml version="1.0" encoding="UTF-8"?>
<Relationships xmlns="http://schemas.openxmlformats.org/package/2006/relationships"><Relationship Id="rId1" Type="http://schemas.openxmlformats.org/officeDocument/2006/relationships/slide" Target="../slides/slide70.xml"/><Relationship Id="rId2" Type="http://schemas.openxmlformats.org/officeDocument/2006/relationships/notesMaster" Target="../notesMasters/notesMaster1.xml"/>
</Relationships>
</file>

<file path=ppt/notesSlides/_rels/notesSlide71.xml.rels><?xml version="1.0" encoding="UTF-8"?>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
</Relationships>
</file>

<file path=ppt/notesSlides/_rels/notesSlide72.xml.rels><?xml version="1.0" encoding="UTF-8"?>
<Relationships xmlns="http://schemas.openxmlformats.org/package/2006/relationships"><Relationship Id="rId1" Type="http://schemas.openxmlformats.org/officeDocument/2006/relationships/slide" Target="../slides/slide72.xml"/><Relationship Id="rId2" Type="http://schemas.openxmlformats.org/officeDocument/2006/relationships/notesMaster" Target="../notesMasters/notesMaster1.xml"/>
</Relationships>
</file>

<file path=ppt/notesSlides/_rels/notesSlide73.xml.rels><?xml version="1.0" encoding="UTF-8"?>
<Relationships xmlns="http://schemas.openxmlformats.org/package/2006/relationships"><Relationship Id="rId1" Type="http://schemas.openxmlformats.org/officeDocument/2006/relationships/slide" Target="../slides/slide73.xml"/><Relationship Id="rId2" Type="http://schemas.openxmlformats.org/officeDocument/2006/relationships/notesMaster" Target="../notesMasters/notesMaster1.xml"/>
</Relationships>
</file>

<file path=ppt/notesSlides/_rels/notesSlide74.xml.rels><?xml version="1.0" encoding="UTF-8"?>
<Relationships xmlns="http://schemas.openxmlformats.org/package/2006/relationships"><Relationship Id="rId1" Type="http://schemas.openxmlformats.org/officeDocument/2006/relationships/slide" Target="../slides/slide74.xml"/><Relationship Id="rId2" Type="http://schemas.openxmlformats.org/officeDocument/2006/relationships/notesMaster" Target="../notesMasters/notesMaster1.xml"/>
</Relationships>
</file>

<file path=ppt/notesSlides/_rels/notesSlide75.xml.rels><?xml version="1.0" encoding="UTF-8"?>
<Relationships xmlns="http://schemas.openxmlformats.org/package/2006/relationships"><Relationship Id="rId1" Type="http://schemas.openxmlformats.org/officeDocument/2006/relationships/slide" Target="../slides/slide75.xml"/><Relationship Id="rId2" Type="http://schemas.openxmlformats.org/officeDocument/2006/relationships/notesMaster" Target="../notesMasters/notesMaster1.xml"/>
</Relationships>
</file>

<file path=ppt/notesSlides/_rels/notesSlide76.xml.rels><?xml version="1.0" encoding="UTF-8"?>
<Relationships xmlns="http://schemas.openxmlformats.org/package/2006/relationships"><Relationship Id="rId1" Type="http://schemas.openxmlformats.org/officeDocument/2006/relationships/slide" Target="../slides/slide76.xml"/><Relationship Id="rId2" Type="http://schemas.openxmlformats.org/officeDocument/2006/relationships/notesMaster" Target="../notesMasters/notesMaster1.xml"/>
</Relationships>
</file>

<file path=ppt/notesSlides/_rels/notesSlide77.xml.rels><?xml version="1.0" encoding="UTF-8"?>
<Relationships xmlns="http://schemas.openxmlformats.org/package/2006/relationships"><Relationship Id="rId1" Type="http://schemas.openxmlformats.org/officeDocument/2006/relationships/slide" Target="../slides/slide77.xml"/><Relationship Id="rId2" Type="http://schemas.openxmlformats.org/officeDocument/2006/relationships/notesMaster" Target="../notesMasters/notesMaster1.xml"/>
</Relationships>
</file>

<file path=ppt/notesSlides/_rels/notesSlide78.xml.rels><?xml version="1.0" encoding="UTF-8"?>
<Relationships xmlns="http://schemas.openxmlformats.org/package/2006/relationships"><Relationship Id="rId1" Type="http://schemas.openxmlformats.org/officeDocument/2006/relationships/slide" Target="../slides/slide78.xml"/><Relationship Id="rId2" Type="http://schemas.openxmlformats.org/officeDocument/2006/relationships/notesMaster" Target="../notesMasters/notesMaster1.xml"/>
</Relationships>
</file>

<file path=ppt/notesSlides/_rels/notesSlide79.xml.rels><?xml version="1.0" encoding="UTF-8"?>
<Relationships xmlns="http://schemas.openxmlformats.org/package/2006/relationships"><Relationship Id="rId1" Type="http://schemas.openxmlformats.org/officeDocument/2006/relationships/slide" Target="../slides/slide79.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80.xml.rels><?xml version="1.0" encoding="UTF-8"?>
<Relationships xmlns="http://schemas.openxmlformats.org/package/2006/relationships"><Relationship Id="rId1" Type="http://schemas.openxmlformats.org/officeDocument/2006/relationships/slide" Target="../slides/slide80.xml"/><Relationship Id="rId2" Type="http://schemas.openxmlformats.org/officeDocument/2006/relationships/notesMaster" Target="../notesMasters/notesMaster1.xml"/>
</Relationships>
</file>

<file path=ppt/notesSlides/_rels/notesSlide81.xml.rels><?xml version="1.0" encoding="UTF-8"?>
<Relationships xmlns="http://schemas.openxmlformats.org/package/2006/relationships"><Relationship Id="rId1" Type="http://schemas.openxmlformats.org/officeDocument/2006/relationships/slide" Target="../slides/slide81.xml"/><Relationship Id="rId2" Type="http://schemas.openxmlformats.org/officeDocument/2006/relationships/notesMaster" Target="../notesMasters/notesMaster1.xml"/>
</Relationships>
</file>

<file path=ppt/notesSlides/_rels/notesSlide82.xml.rels><?xml version="1.0" encoding="UTF-8"?>
<Relationships xmlns="http://schemas.openxmlformats.org/package/2006/relationships"><Relationship Id="rId1" Type="http://schemas.openxmlformats.org/officeDocument/2006/relationships/slide" Target="../slides/slide82.xml"/><Relationship Id="rId2" Type="http://schemas.openxmlformats.org/officeDocument/2006/relationships/notesMaster" Target="../notesMasters/notesMaster1.xml"/>
</Relationships>
</file>

<file path=ppt/notesSlides/_rels/notesSlide83.xml.rels><?xml version="1.0" encoding="UTF-8"?>
<Relationships xmlns="http://schemas.openxmlformats.org/package/2006/relationships"><Relationship Id="rId1" Type="http://schemas.openxmlformats.org/officeDocument/2006/relationships/slide" Target="../slides/slide83.xml"/><Relationship Id="rId2" Type="http://schemas.openxmlformats.org/officeDocument/2006/relationships/notesMaster" Target="../notesMasters/notesMaster1.xml"/>
</Relationships>
</file>

<file path=ppt/notesSlides/_rels/notesSlide84.xml.rels><?xml version="1.0" encoding="UTF-8"?>
<Relationships xmlns="http://schemas.openxmlformats.org/package/2006/relationships"><Relationship Id="rId1" Type="http://schemas.openxmlformats.org/officeDocument/2006/relationships/slide" Target="../slides/slide84.xml"/><Relationship Id="rId2" Type="http://schemas.openxmlformats.org/officeDocument/2006/relationships/notesMaster" Target="../notesMasters/notesMaster1.xml"/>
</Relationships>
</file>

<file path=ppt/notesSlides/_rels/notesSlide85.xml.rels><?xml version="1.0" encoding="UTF-8"?>
<Relationships xmlns="http://schemas.openxmlformats.org/package/2006/relationships"><Relationship Id="rId1" Type="http://schemas.openxmlformats.org/officeDocument/2006/relationships/slide" Target="../slides/slide85.xml"/><Relationship Id="rId2" Type="http://schemas.openxmlformats.org/officeDocument/2006/relationships/notesMaster" Target="../notesMasters/notesMaster1.xml"/>
</Relationships>
</file>

<file path=ppt/notesSlides/_rels/notesSlide86.xml.rels><?xml version="1.0" encoding="UTF-8"?>
<Relationships xmlns="http://schemas.openxmlformats.org/package/2006/relationships"><Relationship Id="rId1" Type="http://schemas.openxmlformats.org/officeDocument/2006/relationships/slide" Target="../slides/slide86.xml"/><Relationship Id="rId2" Type="http://schemas.openxmlformats.org/officeDocument/2006/relationships/notesMaster" Target="../notesMasters/notesMaster1.xml"/>
</Relationships>
</file>

<file path=ppt/notesSlides/_rels/notesSlide87.xml.rels><?xml version="1.0" encoding="UTF-8"?>
<Relationships xmlns="http://schemas.openxmlformats.org/package/2006/relationships"><Relationship Id="rId1" Type="http://schemas.openxmlformats.org/officeDocument/2006/relationships/slide" Target="../slides/slide87.xml"/><Relationship Id="rId2" Type="http://schemas.openxmlformats.org/officeDocument/2006/relationships/notesMaster" Target="../notesMasters/notesMaster1.xml"/>
</Relationships>
</file>

<file path=ppt/notesSlides/_rels/notesSlide88.xml.rels><?xml version="1.0" encoding="UTF-8"?>
<Relationships xmlns="http://schemas.openxmlformats.org/package/2006/relationships"><Relationship Id="rId1" Type="http://schemas.openxmlformats.org/officeDocument/2006/relationships/slide" Target="../slides/slide88.xml"/><Relationship Id="rId2" Type="http://schemas.openxmlformats.org/officeDocument/2006/relationships/notesMaster" Target="../notesMasters/notesMaster1.xml"/>
</Relationships>
</file>

<file path=ppt/notesSlides/_rels/notesSlide89.xml.rels><?xml version="1.0" encoding="UTF-8"?>
<Relationships xmlns="http://schemas.openxmlformats.org/package/2006/relationships"><Relationship Id="rId1" Type="http://schemas.openxmlformats.org/officeDocument/2006/relationships/slide" Target="../slides/slide89.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_rels/notesSlide90.xml.rels><?xml version="1.0" encoding="UTF-8"?>
<Relationships xmlns="http://schemas.openxmlformats.org/package/2006/relationships"><Relationship Id="rId1" Type="http://schemas.openxmlformats.org/officeDocument/2006/relationships/slide" Target="../slides/slide90.xml"/><Relationship Id="rId2" Type="http://schemas.openxmlformats.org/officeDocument/2006/relationships/notesMaster" Target="../notesMasters/notesMaster1.xml"/>
</Relationships>
</file>

<file path=ppt/notesSlides/_rels/notesSlide91.xml.rels><?xml version="1.0" encoding="UTF-8"?>
<Relationships xmlns="http://schemas.openxmlformats.org/package/2006/relationships"><Relationship Id="rId1" Type="http://schemas.openxmlformats.org/officeDocument/2006/relationships/slide" Target="../slides/slide91.xml"/><Relationship Id="rId2" Type="http://schemas.openxmlformats.org/officeDocument/2006/relationships/notesMaster" Target="../notesMasters/notesMaster1.xml"/>
</Relationships>
</file>

<file path=ppt/notesSlides/_rels/notesSlide92.xml.rels><?xml version="1.0" encoding="UTF-8"?>
<Relationships xmlns="http://schemas.openxmlformats.org/package/2006/relationships"><Relationship Id="rId1" Type="http://schemas.openxmlformats.org/officeDocument/2006/relationships/slide" Target="../slides/slide92.xml"/><Relationship Id="rId2" Type="http://schemas.openxmlformats.org/officeDocument/2006/relationships/notesMaster" Target="../notesMasters/notesMaster1.xml"/>
</Relationships>
</file>

<file path=ppt/notesSlides/_rels/notesSlide93.xml.rels><?xml version="1.0" encoding="UTF-8"?>
<Relationships xmlns="http://schemas.openxmlformats.org/package/2006/relationships"><Relationship Id="rId1" Type="http://schemas.openxmlformats.org/officeDocument/2006/relationships/slide" Target="../slides/slide93.xml"/><Relationship Id="rId2" Type="http://schemas.openxmlformats.org/officeDocument/2006/relationships/notesMaster" Target="../notesMasters/notesMaster1.xml"/>
</Relationships>
</file>

<file path=ppt/notesSlides/_rels/notesSlide94.xml.rels><?xml version="1.0" encoding="UTF-8"?>
<Relationships xmlns="http://schemas.openxmlformats.org/package/2006/relationships"><Relationship Id="rId1" Type="http://schemas.openxmlformats.org/officeDocument/2006/relationships/slide" Target="../slides/slide94.xml"/><Relationship Id="rId2" Type="http://schemas.openxmlformats.org/officeDocument/2006/relationships/notesMaster" Target="../notesMasters/notesMaster1.xml"/>
</Relationships>
</file>

<file path=ppt/notesSlides/_rels/notesSlide95.xml.rels><?xml version="1.0" encoding="UTF-8"?>
<Relationships xmlns="http://schemas.openxmlformats.org/package/2006/relationships"><Relationship Id="rId1" Type="http://schemas.openxmlformats.org/officeDocument/2006/relationships/slide" Target="../slides/slide95.xml"/><Relationship Id="rId2" Type="http://schemas.openxmlformats.org/officeDocument/2006/relationships/notesMaster" Target="../notesMasters/notesMaster1.xml"/>
</Relationships>
</file>

<file path=ppt/notesSlides/_rels/notesSlide96.xml.rels><?xml version="1.0" encoding="UTF-8"?>
<Relationships xmlns="http://schemas.openxmlformats.org/package/2006/relationships"><Relationship Id="rId1" Type="http://schemas.openxmlformats.org/officeDocument/2006/relationships/slide" Target="../slides/slide96.xml"/><Relationship Id="rId2" Type="http://schemas.openxmlformats.org/officeDocument/2006/relationships/notesMaster" Target="../notesMasters/notesMaster1.xml"/>
</Relationships>
</file>

<file path=ppt/notesSlides/_rels/notesSlide97.xml.rels><?xml version="1.0" encoding="UTF-8"?>
<Relationships xmlns="http://schemas.openxmlformats.org/package/2006/relationships"><Relationship Id="rId1" Type="http://schemas.openxmlformats.org/officeDocument/2006/relationships/slide" Target="../slides/slide97.xml"/><Relationship Id="rId2" Type="http://schemas.openxmlformats.org/officeDocument/2006/relationships/notesMaster" Target="../notesMasters/notesMaster1.xml"/>
</Relationships>
</file>

<file path=ppt/notesSlides/_rels/notesSlide98.xml.rels><?xml version="1.0" encoding="UTF-8"?>
<Relationships xmlns="http://schemas.openxmlformats.org/package/2006/relationships"><Relationship Id="rId1" Type="http://schemas.openxmlformats.org/officeDocument/2006/relationships/slide" Target="../slides/slide98.xml"/><Relationship Id="rId2" Type="http://schemas.openxmlformats.org/officeDocument/2006/relationships/notesMaster" Target="../notesMasters/notesMaster1.xml"/>
</Relationships>
</file>

<file path=ppt/notesSlides/_rels/notesSlide99.xml.rels><?xml version="1.0" encoding="UTF-8"?>
<Relationships xmlns="http://schemas.openxmlformats.org/package/2006/relationships"><Relationship Id="rId1" Type="http://schemas.openxmlformats.org/officeDocument/2006/relationships/slide" Target="../slides/slide9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4"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525" name="TextShape 2"/>
          <p:cNvSpPr txBox="1"/>
          <p:nvPr/>
        </p:nvSpPr>
        <p:spPr>
          <a:xfrm>
            <a:off x="3884760" y="8685360"/>
            <a:ext cx="2971440" cy="456840"/>
          </a:xfrm>
          <a:prstGeom prst="rect">
            <a:avLst/>
          </a:prstGeom>
          <a:noFill/>
          <a:ln>
            <a:noFill/>
          </a:ln>
        </p:spPr>
        <p:txBody>
          <a:bodyPr anchor="b"/>
          <a:p>
            <a:pPr algn="r">
              <a:lnSpc>
                <a:spcPct val="100000"/>
              </a:lnSpc>
            </a:pPr>
            <a:fld id="{546F409F-261A-4768-94B0-A989EF77B0A1}"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2"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543" name="TextShape 2"/>
          <p:cNvSpPr txBox="1"/>
          <p:nvPr/>
        </p:nvSpPr>
        <p:spPr>
          <a:xfrm>
            <a:off x="3884760" y="8685360"/>
            <a:ext cx="2971440" cy="456840"/>
          </a:xfrm>
          <a:prstGeom prst="rect">
            <a:avLst/>
          </a:prstGeom>
          <a:noFill/>
          <a:ln>
            <a:noFill/>
          </a:ln>
        </p:spPr>
        <p:txBody>
          <a:bodyPr anchor="b"/>
          <a:p>
            <a:pPr algn="r">
              <a:lnSpc>
                <a:spcPct val="100000"/>
              </a:lnSpc>
            </a:pPr>
            <a:fld id="{66DD5247-C225-4DA5-B2AC-E44E8025961B}"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10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2"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723" name="TextShape 2"/>
          <p:cNvSpPr txBox="1"/>
          <p:nvPr/>
        </p:nvSpPr>
        <p:spPr>
          <a:xfrm>
            <a:off x="3884760" y="8685360"/>
            <a:ext cx="2971440" cy="456840"/>
          </a:xfrm>
          <a:prstGeom prst="rect">
            <a:avLst/>
          </a:prstGeom>
          <a:noFill/>
          <a:ln>
            <a:noFill/>
          </a:ln>
        </p:spPr>
        <p:txBody>
          <a:bodyPr anchor="b"/>
          <a:p>
            <a:pPr algn="r">
              <a:lnSpc>
                <a:spcPct val="100000"/>
              </a:lnSpc>
            </a:pPr>
            <a:fld id="{F17FC7CE-DF70-4B93-BB29-DCCC64505D5F}"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10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4"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725" name="TextShape 2"/>
          <p:cNvSpPr txBox="1"/>
          <p:nvPr/>
        </p:nvSpPr>
        <p:spPr>
          <a:xfrm>
            <a:off x="3884760" y="8685360"/>
            <a:ext cx="2971440" cy="456840"/>
          </a:xfrm>
          <a:prstGeom prst="rect">
            <a:avLst/>
          </a:prstGeom>
          <a:noFill/>
          <a:ln>
            <a:noFill/>
          </a:ln>
        </p:spPr>
        <p:txBody>
          <a:bodyPr anchor="b"/>
          <a:p>
            <a:pPr algn="r">
              <a:lnSpc>
                <a:spcPct val="100000"/>
              </a:lnSpc>
            </a:pPr>
            <a:fld id="{E5EF1317-2DCA-44A6-9623-D5A737219CC7}"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10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6"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727" name="TextShape 2"/>
          <p:cNvSpPr txBox="1"/>
          <p:nvPr/>
        </p:nvSpPr>
        <p:spPr>
          <a:xfrm>
            <a:off x="3884760" y="8685360"/>
            <a:ext cx="2971440" cy="456840"/>
          </a:xfrm>
          <a:prstGeom prst="rect">
            <a:avLst/>
          </a:prstGeom>
          <a:noFill/>
          <a:ln>
            <a:noFill/>
          </a:ln>
        </p:spPr>
        <p:txBody>
          <a:bodyPr anchor="b"/>
          <a:p>
            <a:pPr algn="r">
              <a:lnSpc>
                <a:spcPct val="100000"/>
              </a:lnSpc>
            </a:pPr>
            <a:fld id="{256319ED-9B7F-4E83-9FA1-5C8263F8D06E}"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10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8"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729" name="TextShape 2"/>
          <p:cNvSpPr txBox="1"/>
          <p:nvPr/>
        </p:nvSpPr>
        <p:spPr>
          <a:xfrm>
            <a:off x="3884760" y="8685360"/>
            <a:ext cx="2971440" cy="456840"/>
          </a:xfrm>
          <a:prstGeom prst="rect">
            <a:avLst/>
          </a:prstGeom>
          <a:noFill/>
          <a:ln>
            <a:noFill/>
          </a:ln>
        </p:spPr>
        <p:txBody>
          <a:bodyPr anchor="b"/>
          <a:p>
            <a:pPr algn="r">
              <a:lnSpc>
                <a:spcPct val="100000"/>
              </a:lnSpc>
            </a:pPr>
            <a:fld id="{25CDB189-AC2B-4362-98CB-6DBE6CF08399}"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10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0"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731" name="TextShape 2"/>
          <p:cNvSpPr txBox="1"/>
          <p:nvPr/>
        </p:nvSpPr>
        <p:spPr>
          <a:xfrm>
            <a:off x="3884760" y="8685360"/>
            <a:ext cx="2971440" cy="456840"/>
          </a:xfrm>
          <a:prstGeom prst="rect">
            <a:avLst/>
          </a:prstGeom>
          <a:noFill/>
          <a:ln>
            <a:noFill/>
          </a:ln>
        </p:spPr>
        <p:txBody>
          <a:bodyPr anchor="b"/>
          <a:p>
            <a:pPr algn="r">
              <a:lnSpc>
                <a:spcPct val="100000"/>
              </a:lnSpc>
            </a:pPr>
            <a:fld id="{6FE3FAC3-3A05-4FD6-B954-34066C370BBC}"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10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2"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733" name="TextShape 2"/>
          <p:cNvSpPr txBox="1"/>
          <p:nvPr/>
        </p:nvSpPr>
        <p:spPr>
          <a:xfrm>
            <a:off x="3884760" y="8685360"/>
            <a:ext cx="2971440" cy="456840"/>
          </a:xfrm>
          <a:prstGeom prst="rect">
            <a:avLst/>
          </a:prstGeom>
          <a:noFill/>
          <a:ln>
            <a:noFill/>
          </a:ln>
        </p:spPr>
        <p:txBody>
          <a:bodyPr anchor="b"/>
          <a:p>
            <a:pPr algn="r">
              <a:lnSpc>
                <a:spcPct val="100000"/>
              </a:lnSpc>
            </a:pPr>
            <a:fld id="{704B1174-9A85-4E0A-A133-2D9A6ED014DF}"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10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4"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735" name="TextShape 2"/>
          <p:cNvSpPr txBox="1"/>
          <p:nvPr/>
        </p:nvSpPr>
        <p:spPr>
          <a:xfrm>
            <a:off x="3884760" y="8685360"/>
            <a:ext cx="2971440" cy="456840"/>
          </a:xfrm>
          <a:prstGeom prst="rect">
            <a:avLst/>
          </a:prstGeom>
          <a:noFill/>
          <a:ln>
            <a:noFill/>
          </a:ln>
        </p:spPr>
        <p:txBody>
          <a:bodyPr anchor="b"/>
          <a:p>
            <a:pPr algn="r">
              <a:lnSpc>
                <a:spcPct val="100000"/>
              </a:lnSpc>
            </a:pPr>
            <a:fld id="{BC80D110-BC0A-43B8-89A3-5C7386FF120E}"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4"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545" name="TextShape 2"/>
          <p:cNvSpPr txBox="1"/>
          <p:nvPr/>
        </p:nvSpPr>
        <p:spPr>
          <a:xfrm>
            <a:off x="3884760" y="8685360"/>
            <a:ext cx="2971440" cy="456840"/>
          </a:xfrm>
          <a:prstGeom prst="rect">
            <a:avLst/>
          </a:prstGeom>
          <a:noFill/>
          <a:ln>
            <a:noFill/>
          </a:ln>
        </p:spPr>
        <p:txBody>
          <a:bodyPr anchor="b"/>
          <a:p>
            <a:pPr algn="r">
              <a:lnSpc>
                <a:spcPct val="100000"/>
              </a:lnSpc>
            </a:pPr>
            <a:fld id="{F824A89F-472B-453D-85E6-2C2381CACB5E}"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6"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a:p>
            <a:r>
              <a:rPr b="0" lang="pt-BR" sz="2000" spc="-1" strike="noStrike">
                <a:solidFill>
                  <a:srgbClr val="000000"/>
                </a:solidFill>
                <a:uFill>
                  <a:solidFill>
                    <a:srgbClr val="ffffff"/>
                  </a:solidFill>
                </a:uFill>
                <a:latin typeface="Arial"/>
              </a:rPr>
              <a:t>Poll Title: 2 – Quanto a transmissão da TB:</a:t>
            </a:r>
            <a:endParaRPr b="0" lang="pt-BR" sz="2000" spc="-1" strike="noStrike">
              <a:solidFill>
                <a:srgbClr val="000000"/>
              </a:solidFill>
              <a:uFill>
                <a:solidFill>
                  <a:srgbClr val="ffffff"/>
                </a:solidFill>
              </a:uFill>
              <a:latin typeface="Arial"/>
            </a:endParaRPr>
          </a:p>
          <a:p>
            <a:r>
              <a:rPr b="0" lang="pt-BR" sz="2000" spc="-1" strike="noStrike">
                <a:solidFill>
                  <a:srgbClr val="000000"/>
                </a:solidFill>
                <a:uFill>
                  <a:solidFill>
                    <a:srgbClr val="ffffff"/>
                  </a:solidFill>
                </a:uFill>
                <a:latin typeface="Arial"/>
              </a:rPr>
              <a:t>https://www.polleverywhere.com/multiple_choice_polls/7m4ljho0p0MUnWKku1W2c</a:t>
            </a:r>
            <a:endParaRPr b="0" lang="pt-BR" sz="2000" spc="-1" strike="noStrike">
              <a:solidFill>
                <a:srgbClr val="000000"/>
              </a:solidFill>
              <a:uFill>
                <a:solidFill>
                  <a:srgbClr val="ffffff"/>
                </a:solidFill>
              </a:uFill>
              <a:latin typeface="Arial"/>
            </a:endParaRPr>
          </a:p>
        </p:txBody>
      </p:sp>
      <p:sp>
        <p:nvSpPr>
          <p:cNvPr id="547" name="TextShape 2"/>
          <p:cNvSpPr txBox="1"/>
          <p:nvPr/>
        </p:nvSpPr>
        <p:spPr>
          <a:xfrm>
            <a:off x="3884760" y="8685360"/>
            <a:ext cx="2971440" cy="456840"/>
          </a:xfrm>
          <a:prstGeom prst="rect">
            <a:avLst/>
          </a:prstGeom>
          <a:noFill/>
          <a:ln>
            <a:noFill/>
          </a:ln>
        </p:spPr>
        <p:txBody>
          <a:bodyPr anchor="b"/>
          <a:p>
            <a:pPr algn="r">
              <a:lnSpc>
                <a:spcPct val="100000"/>
              </a:lnSpc>
            </a:pPr>
            <a:fld id="{84A3B63E-6C52-4FE0-A3BB-91D5A2F94A7F}"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8"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549" name="TextShape 2"/>
          <p:cNvSpPr txBox="1"/>
          <p:nvPr/>
        </p:nvSpPr>
        <p:spPr>
          <a:xfrm>
            <a:off x="3884760" y="8685360"/>
            <a:ext cx="2971440" cy="456840"/>
          </a:xfrm>
          <a:prstGeom prst="rect">
            <a:avLst/>
          </a:prstGeom>
          <a:noFill/>
          <a:ln>
            <a:noFill/>
          </a:ln>
        </p:spPr>
        <p:txBody>
          <a:bodyPr anchor="b"/>
          <a:p>
            <a:pPr algn="r">
              <a:lnSpc>
                <a:spcPct val="100000"/>
              </a:lnSpc>
            </a:pPr>
            <a:fld id="{FDB489CD-852F-4782-A7F0-88B5745EF4CC}"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0"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551" name="TextShape 2"/>
          <p:cNvSpPr txBox="1"/>
          <p:nvPr/>
        </p:nvSpPr>
        <p:spPr>
          <a:xfrm>
            <a:off x="3884760" y="8685360"/>
            <a:ext cx="2971440" cy="456840"/>
          </a:xfrm>
          <a:prstGeom prst="rect">
            <a:avLst/>
          </a:prstGeom>
          <a:noFill/>
          <a:ln>
            <a:noFill/>
          </a:ln>
        </p:spPr>
        <p:txBody>
          <a:bodyPr anchor="b"/>
          <a:p>
            <a:pPr algn="r">
              <a:lnSpc>
                <a:spcPct val="100000"/>
              </a:lnSpc>
            </a:pPr>
            <a:fld id="{459610AC-248B-4C0A-B90C-E62D35007511}"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2"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553" name="TextShape 2"/>
          <p:cNvSpPr txBox="1"/>
          <p:nvPr/>
        </p:nvSpPr>
        <p:spPr>
          <a:xfrm>
            <a:off x="3884760" y="8685360"/>
            <a:ext cx="2971440" cy="456840"/>
          </a:xfrm>
          <a:prstGeom prst="rect">
            <a:avLst/>
          </a:prstGeom>
          <a:noFill/>
          <a:ln>
            <a:noFill/>
          </a:ln>
        </p:spPr>
        <p:txBody>
          <a:bodyPr anchor="b"/>
          <a:p>
            <a:pPr algn="r">
              <a:lnSpc>
                <a:spcPct val="100000"/>
              </a:lnSpc>
            </a:pPr>
            <a:fld id="{4BC8CCDA-7C8F-40EE-B3A0-8775DA6627BB}"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4"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555" name="TextShape 2"/>
          <p:cNvSpPr txBox="1"/>
          <p:nvPr/>
        </p:nvSpPr>
        <p:spPr>
          <a:xfrm>
            <a:off x="3884760" y="8685360"/>
            <a:ext cx="2971440" cy="456840"/>
          </a:xfrm>
          <a:prstGeom prst="rect">
            <a:avLst/>
          </a:prstGeom>
          <a:noFill/>
          <a:ln>
            <a:noFill/>
          </a:ln>
        </p:spPr>
        <p:txBody>
          <a:bodyPr anchor="b"/>
          <a:p>
            <a:pPr algn="r">
              <a:lnSpc>
                <a:spcPct val="100000"/>
              </a:lnSpc>
            </a:pPr>
            <a:fld id="{9579BFAE-5A00-4881-9183-AA5DCFE03255}"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6"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557" name="TextShape 2"/>
          <p:cNvSpPr txBox="1"/>
          <p:nvPr/>
        </p:nvSpPr>
        <p:spPr>
          <a:xfrm>
            <a:off x="3884760" y="8685360"/>
            <a:ext cx="2971440" cy="456840"/>
          </a:xfrm>
          <a:prstGeom prst="rect">
            <a:avLst/>
          </a:prstGeom>
          <a:noFill/>
          <a:ln>
            <a:noFill/>
          </a:ln>
        </p:spPr>
        <p:txBody>
          <a:bodyPr anchor="b"/>
          <a:p>
            <a:pPr algn="r">
              <a:lnSpc>
                <a:spcPct val="100000"/>
              </a:lnSpc>
            </a:pPr>
            <a:fld id="{D50B0757-6F06-432A-8556-D4EF9EA1A9F2}"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8"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a:p>
            <a:r>
              <a:rPr b="0" lang="pt-BR" sz="2000" spc="-1" strike="noStrike">
                <a:solidFill>
                  <a:srgbClr val="000000"/>
                </a:solidFill>
                <a:uFill>
                  <a:solidFill>
                    <a:srgbClr val="ffffff"/>
                  </a:solidFill>
                </a:uFill>
                <a:latin typeface="Arial"/>
              </a:rPr>
              <a:t>Poll Title: 3 – Os diferentes serviços de saúde apresentam o mesmo risco para a transmissão do Mtb?</a:t>
            </a:r>
            <a:endParaRPr b="0" lang="pt-BR" sz="2000" spc="-1" strike="noStrike">
              <a:solidFill>
                <a:srgbClr val="000000"/>
              </a:solidFill>
              <a:uFill>
                <a:solidFill>
                  <a:srgbClr val="ffffff"/>
                </a:solidFill>
              </a:uFill>
              <a:latin typeface="Arial"/>
            </a:endParaRPr>
          </a:p>
          <a:p>
            <a:r>
              <a:rPr b="0" lang="pt-BR" sz="2000" spc="-1" strike="noStrike">
                <a:solidFill>
                  <a:srgbClr val="000000"/>
                </a:solidFill>
                <a:uFill>
                  <a:solidFill>
                    <a:srgbClr val="ffffff"/>
                  </a:solidFill>
                </a:uFill>
                <a:latin typeface="Arial"/>
              </a:rPr>
              <a:t>https://www.polleverywhere.com/multiple_choice_polls/onHUrQuQ3BZzyfOuZv7vi</a:t>
            </a:r>
            <a:endParaRPr b="0" lang="pt-BR" sz="2000" spc="-1" strike="noStrike">
              <a:solidFill>
                <a:srgbClr val="000000"/>
              </a:solidFill>
              <a:uFill>
                <a:solidFill>
                  <a:srgbClr val="ffffff"/>
                </a:solidFill>
              </a:uFill>
              <a:latin typeface="Arial"/>
            </a:endParaRPr>
          </a:p>
        </p:txBody>
      </p:sp>
      <p:sp>
        <p:nvSpPr>
          <p:cNvPr id="559" name="TextShape 2"/>
          <p:cNvSpPr txBox="1"/>
          <p:nvPr/>
        </p:nvSpPr>
        <p:spPr>
          <a:xfrm>
            <a:off x="3884760" y="8685360"/>
            <a:ext cx="2971440" cy="456840"/>
          </a:xfrm>
          <a:prstGeom prst="rect">
            <a:avLst/>
          </a:prstGeom>
          <a:noFill/>
          <a:ln>
            <a:noFill/>
          </a:ln>
        </p:spPr>
        <p:txBody>
          <a:bodyPr anchor="b"/>
          <a:p>
            <a:pPr algn="r">
              <a:lnSpc>
                <a:spcPct val="100000"/>
              </a:lnSpc>
            </a:pPr>
            <a:fld id="{E101606A-DF0E-45B8-9AA7-75B138212357}"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0"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561" name="TextShape 2"/>
          <p:cNvSpPr txBox="1"/>
          <p:nvPr/>
        </p:nvSpPr>
        <p:spPr>
          <a:xfrm>
            <a:off x="3884760" y="8685360"/>
            <a:ext cx="2971440" cy="456840"/>
          </a:xfrm>
          <a:prstGeom prst="rect">
            <a:avLst/>
          </a:prstGeom>
          <a:noFill/>
          <a:ln>
            <a:noFill/>
          </a:ln>
        </p:spPr>
        <p:txBody>
          <a:bodyPr anchor="b"/>
          <a:p>
            <a:pPr algn="r">
              <a:lnSpc>
                <a:spcPct val="100000"/>
              </a:lnSpc>
            </a:pPr>
            <a:fld id="{D8589E95-0F18-4093-84C1-CD4C205050DC}"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6"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527" name="TextShape 2"/>
          <p:cNvSpPr txBox="1"/>
          <p:nvPr/>
        </p:nvSpPr>
        <p:spPr>
          <a:xfrm>
            <a:off x="3884760" y="8685360"/>
            <a:ext cx="2971440" cy="456840"/>
          </a:xfrm>
          <a:prstGeom prst="rect">
            <a:avLst/>
          </a:prstGeom>
          <a:noFill/>
          <a:ln>
            <a:noFill/>
          </a:ln>
        </p:spPr>
        <p:txBody>
          <a:bodyPr anchor="b"/>
          <a:p>
            <a:pPr algn="r">
              <a:lnSpc>
                <a:spcPct val="100000"/>
              </a:lnSpc>
            </a:pPr>
            <a:fld id="{382C6651-E7A8-433B-AFE9-1D23CF7249DE}"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2"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563" name="TextShape 2"/>
          <p:cNvSpPr txBox="1"/>
          <p:nvPr/>
        </p:nvSpPr>
        <p:spPr>
          <a:xfrm>
            <a:off x="3884760" y="8685360"/>
            <a:ext cx="2971440" cy="456840"/>
          </a:xfrm>
          <a:prstGeom prst="rect">
            <a:avLst/>
          </a:prstGeom>
          <a:noFill/>
          <a:ln>
            <a:noFill/>
          </a:ln>
        </p:spPr>
        <p:txBody>
          <a:bodyPr anchor="b"/>
          <a:p>
            <a:pPr algn="r">
              <a:lnSpc>
                <a:spcPct val="100000"/>
              </a:lnSpc>
            </a:pPr>
            <a:fld id="{5FB668EE-E190-42B3-96EC-12A868068EFA}"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4"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a:p>
            <a:r>
              <a:rPr b="0" lang="pt-BR" sz="2000" spc="-1" strike="noStrike">
                <a:solidFill>
                  <a:srgbClr val="000000"/>
                </a:solidFill>
                <a:uFill>
                  <a:solidFill>
                    <a:srgbClr val="ffffff"/>
                  </a:solidFill>
                </a:uFill>
                <a:latin typeface="Arial"/>
              </a:rPr>
              <a:t>Poll Title: 4 – Há formas de avaliar o risco de transmissão do Mtb nos serviços de saúde?</a:t>
            </a:r>
            <a:endParaRPr b="0" lang="pt-BR" sz="2000" spc="-1" strike="noStrike">
              <a:solidFill>
                <a:srgbClr val="000000"/>
              </a:solidFill>
              <a:uFill>
                <a:solidFill>
                  <a:srgbClr val="ffffff"/>
                </a:solidFill>
              </a:uFill>
              <a:latin typeface="Arial"/>
            </a:endParaRPr>
          </a:p>
          <a:p>
            <a:r>
              <a:rPr b="0" lang="pt-BR" sz="2000" spc="-1" strike="noStrike">
                <a:solidFill>
                  <a:srgbClr val="000000"/>
                </a:solidFill>
                <a:uFill>
                  <a:solidFill>
                    <a:srgbClr val="ffffff"/>
                  </a:solidFill>
                </a:uFill>
                <a:latin typeface="Arial"/>
              </a:rPr>
              <a:t>https://www.polleverywhere.com/multiple_choice_polls/hrQIN15BfI4IKAghkSeNs</a:t>
            </a:r>
            <a:endParaRPr b="0" lang="pt-BR" sz="2000" spc="-1" strike="noStrike">
              <a:solidFill>
                <a:srgbClr val="000000"/>
              </a:solidFill>
              <a:uFill>
                <a:solidFill>
                  <a:srgbClr val="ffffff"/>
                </a:solidFill>
              </a:uFill>
              <a:latin typeface="Arial"/>
            </a:endParaRPr>
          </a:p>
        </p:txBody>
      </p:sp>
      <p:sp>
        <p:nvSpPr>
          <p:cNvPr id="565" name="TextShape 2"/>
          <p:cNvSpPr txBox="1"/>
          <p:nvPr/>
        </p:nvSpPr>
        <p:spPr>
          <a:xfrm>
            <a:off x="3884760" y="8685360"/>
            <a:ext cx="2971440" cy="456840"/>
          </a:xfrm>
          <a:prstGeom prst="rect">
            <a:avLst/>
          </a:prstGeom>
          <a:noFill/>
          <a:ln>
            <a:noFill/>
          </a:ln>
        </p:spPr>
        <p:txBody>
          <a:bodyPr anchor="b"/>
          <a:p>
            <a:pPr algn="r">
              <a:lnSpc>
                <a:spcPct val="100000"/>
              </a:lnSpc>
            </a:pPr>
            <a:fld id="{2A185ED7-9CBB-429E-A659-2E93C760A887}"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6"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567" name="TextShape 2"/>
          <p:cNvSpPr txBox="1"/>
          <p:nvPr/>
        </p:nvSpPr>
        <p:spPr>
          <a:xfrm>
            <a:off x="3884760" y="8685360"/>
            <a:ext cx="2971440" cy="456840"/>
          </a:xfrm>
          <a:prstGeom prst="rect">
            <a:avLst/>
          </a:prstGeom>
          <a:noFill/>
          <a:ln>
            <a:noFill/>
          </a:ln>
        </p:spPr>
        <p:txBody>
          <a:bodyPr anchor="b"/>
          <a:p>
            <a:pPr algn="r">
              <a:lnSpc>
                <a:spcPct val="100000"/>
              </a:lnSpc>
            </a:pPr>
            <a:fld id="{CAD5342E-C39E-47A6-8818-3ED0125E50BA}"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8"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569" name="TextShape 2"/>
          <p:cNvSpPr txBox="1"/>
          <p:nvPr/>
        </p:nvSpPr>
        <p:spPr>
          <a:xfrm>
            <a:off x="3884760" y="8685360"/>
            <a:ext cx="2971440" cy="456840"/>
          </a:xfrm>
          <a:prstGeom prst="rect">
            <a:avLst/>
          </a:prstGeom>
          <a:noFill/>
          <a:ln>
            <a:noFill/>
          </a:ln>
        </p:spPr>
        <p:txBody>
          <a:bodyPr anchor="b"/>
          <a:p>
            <a:pPr algn="r">
              <a:lnSpc>
                <a:spcPct val="100000"/>
              </a:lnSpc>
            </a:pPr>
            <a:fld id="{0F058437-2E89-41AE-B14E-6283E79D3FCF}"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0" name="PlaceHolder 1"/>
          <p:cNvSpPr>
            <a:spLocks noGrp="1"/>
          </p:cNvSpPr>
          <p:nvPr>
            <p:ph type="body"/>
          </p:nvPr>
        </p:nvSpPr>
        <p:spPr>
          <a:xfrm>
            <a:off x="685800" y="4343400"/>
            <a:ext cx="5486040" cy="4114440"/>
          </a:xfrm>
          <a:prstGeom prst="rect">
            <a:avLst/>
          </a:prstGeom>
        </p:spPr>
        <p:txBody>
          <a:bodyPr/>
          <a:p>
            <a:r>
              <a:rPr b="0" lang="pt-BR" sz="2000" spc="-1" strike="noStrike">
                <a:solidFill>
                  <a:srgbClr val="000000"/>
                </a:solidFill>
                <a:uFill>
                  <a:solidFill>
                    <a:srgbClr val="ffffff"/>
                  </a:solidFill>
                </a:uFill>
                <a:latin typeface="Arial"/>
              </a:rPr>
              <a:t>Se aceitarem a sugestão anterior seria somente a inversão dos slides – este ficaria primeiro e o anterior seria o segundo.</a:t>
            </a:r>
            <a:endParaRPr b="0" lang="pt-BR" sz="2000" spc="-1" strike="noStrike">
              <a:solidFill>
                <a:srgbClr val="000000"/>
              </a:solidFill>
              <a:uFill>
                <a:solidFill>
                  <a:srgbClr val="ffffff"/>
                </a:solidFill>
              </a:uFill>
              <a:latin typeface="Arial"/>
            </a:endParaRPr>
          </a:p>
        </p:txBody>
      </p:sp>
      <p:sp>
        <p:nvSpPr>
          <p:cNvPr id="571" name="TextShape 2"/>
          <p:cNvSpPr txBox="1"/>
          <p:nvPr/>
        </p:nvSpPr>
        <p:spPr>
          <a:xfrm>
            <a:off x="3884760" y="8685360"/>
            <a:ext cx="2971440" cy="456840"/>
          </a:xfrm>
          <a:prstGeom prst="rect">
            <a:avLst/>
          </a:prstGeom>
          <a:noFill/>
          <a:ln>
            <a:noFill/>
          </a:ln>
        </p:spPr>
        <p:txBody>
          <a:bodyPr anchor="b"/>
          <a:p>
            <a:pPr algn="r">
              <a:lnSpc>
                <a:spcPct val="100000"/>
              </a:lnSpc>
            </a:pPr>
            <a:fld id="{BB47C441-125D-40AD-9D25-8B60E03C2FA0}"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2"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573" name="TextShape 2"/>
          <p:cNvSpPr txBox="1"/>
          <p:nvPr/>
        </p:nvSpPr>
        <p:spPr>
          <a:xfrm>
            <a:off x="3884760" y="8685360"/>
            <a:ext cx="2971440" cy="456840"/>
          </a:xfrm>
          <a:prstGeom prst="rect">
            <a:avLst/>
          </a:prstGeom>
          <a:noFill/>
          <a:ln>
            <a:noFill/>
          </a:ln>
        </p:spPr>
        <p:txBody>
          <a:bodyPr anchor="b"/>
          <a:p>
            <a:pPr algn="r">
              <a:lnSpc>
                <a:spcPct val="100000"/>
              </a:lnSpc>
            </a:pPr>
            <a:fld id="{52401FDB-B537-40C1-A4FB-8A655FA40A04}"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4"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a:p>
            <a:r>
              <a:rPr b="0" lang="pt-BR" sz="2000" spc="-1" strike="noStrike">
                <a:solidFill>
                  <a:srgbClr val="000000"/>
                </a:solidFill>
                <a:uFill>
                  <a:solidFill>
                    <a:srgbClr val="ffffff"/>
                  </a:solidFill>
                </a:uFill>
                <a:latin typeface="Arial"/>
              </a:rPr>
              <a:t>Poll Title: 5 – Pensando em abrangência, qual a ordenação mais adequada dessas medidas?</a:t>
            </a:r>
            <a:endParaRPr b="0" lang="pt-BR" sz="2000" spc="-1" strike="noStrike">
              <a:solidFill>
                <a:srgbClr val="000000"/>
              </a:solidFill>
              <a:uFill>
                <a:solidFill>
                  <a:srgbClr val="ffffff"/>
                </a:solidFill>
              </a:uFill>
              <a:latin typeface="Arial"/>
            </a:endParaRPr>
          </a:p>
          <a:p>
            <a:r>
              <a:rPr b="0" lang="pt-BR" sz="2000" spc="-1" strike="noStrike">
                <a:solidFill>
                  <a:srgbClr val="000000"/>
                </a:solidFill>
                <a:uFill>
                  <a:solidFill>
                    <a:srgbClr val="ffffff"/>
                  </a:solidFill>
                </a:uFill>
                <a:latin typeface="Arial"/>
              </a:rPr>
              <a:t>https://www.polleverywhere.com/multiple_choice_polls/17IX1lt4owgVFapYyKiAm</a:t>
            </a:r>
            <a:endParaRPr b="0" lang="pt-BR" sz="2000" spc="-1" strike="noStrike">
              <a:solidFill>
                <a:srgbClr val="000000"/>
              </a:solidFill>
              <a:uFill>
                <a:solidFill>
                  <a:srgbClr val="ffffff"/>
                </a:solidFill>
              </a:uFill>
              <a:latin typeface="Arial"/>
            </a:endParaRPr>
          </a:p>
        </p:txBody>
      </p:sp>
      <p:sp>
        <p:nvSpPr>
          <p:cNvPr id="575" name="TextShape 2"/>
          <p:cNvSpPr txBox="1"/>
          <p:nvPr/>
        </p:nvSpPr>
        <p:spPr>
          <a:xfrm>
            <a:off x="3884760" y="8685360"/>
            <a:ext cx="2971440" cy="456840"/>
          </a:xfrm>
          <a:prstGeom prst="rect">
            <a:avLst/>
          </a:prstGeom>
          <a:noFill/>
          <a:ln>
            <a:noFill/>
          </a:ln>
        </p:spPr>
        <p:txBody>
          <a:bodyPr anchor="b"/>
          <a:p>
            <a:pPr algn="r">
              <a:lnSpc>
                <a:spcPct val="100000"/>
              </a:lnSpc>
            </a:pPr>
            <a:fld id="{37C2B0BE-469C-43F6-9C78-0D39232BAE07}"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6"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577" name="TextShape 2"/>
          <p:cNvSpPr txBox="1"/>
          <p:nvPr/>
        </p:nvSpPr>
        <p:spPr>
          <a:xfrm>
            <a:off x="3884760" y="8685360"/>
            <a:ext cx="2971440" cy="456840"/>
          </a:xfrm>
          <a:prstGeom prst="rect">
            <a:avLst/>
          </a:prstGeom>
          <a:noFill/>
          <a:ln>
            <a:noFill/>
          </a:ln>
        </p:spPr>
        <p:txBody>
          <a:bodyPr anchor="b"/>
          <a:p>
            <a:pPr algn="r">
              <a:lnSpc>
                <a:spcPct val="100000"/>
              </a:lnSpc>
            </a:pPr>
            <a:fld id="{078C73B8-3B4B-4054-BF3D-6C247E8A133D}"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8"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579" name="TextShape 2"/>
          <p:cNvSpPr txBox="1"/>
          <p:nvPr/>
        </p:nvSpPr>
        <p:spPr>
          <a:xfrm>
            <a:off x="3884760" y="8685360"/>
            <a:ext cx="2971440" cy="456840"/>
          </a:xfrm>
          <a:prstGeom prst="rect">
            <a:avLst/>
          </a:prstGeom>
          <a:noFill/>
          <a:ln>
            <a:noFill/>
          </a:ln>
        </p:spPr>
        <p:txBody>
          <a:bodyPr anchor="b"/>
          <a:p>
            <a:pPr algn="r">
              <a:lnSpc>
                <a:spcPct val="100000"/>
              </a:lnSpc>
            </a:pPr>
            <a:fld id="{FB97CA22-7D61-4B06-9193-056D75EDFB30}"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0"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581" name="TextShape 2"/>
          <p:cNvSpPr txBox="1"/>
          <p:nvPr/>
        </p:nvSpPr>
        <p:spPr>
          <a:xfrm>
            <a:off x="3884760" y="8685360"/>
            <a:ext cx="2971440" cy="456840"/>
          </a:xfrm>
          <a:prstGeom prst="rect">
            <a:avLst/>
          </a:prstGeom>
          <a:noFill/>
          <a:ln>
            <a:noFill/>
          </a:ln>
        </p:spPr>
        <p:txBody>
          <a:bodyPr anchor="b"/>
          <a:p>
            <a:pPr algn="r">
              <a:lnSpc>
                <a:spcPct val="100000"/>
              </a:lnSpc>
            </a:pPr>
            <a:fld id="{63B825EF-3E00-4B31-B3F1-D69DB6C3EB3E}"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8"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529" name="TextShape 2"/>
          <p:cNvSpPr txBox="1"/>
          <p:nvPr/>
        </p:nvSpPr>
        <p:spPr>
          <a:xfrm>
            <a:off x="3884760" y="8685360"/>
            <a:ext cx="2971440" cy="456840"/>
          </a:xfrm>
          <a:prstGeom prst="rect">
            <a:avLst/>
          </a:prstGeom>
          <a:noFill/>
          <a:ln>
            <a:noFill/>
          </a:ln>
        </p:spPr>
        <p:txBody>
          <a:bodyPr anchor="b"/>
          <a:p>
            <a:pPr algn="r">
              <a:lnSpc>
                <a:spcPct val="100000"/>
              </a:lnSpc>
            </a:pPr>
            <a:fld id="{1C00AC02-7E77-45A9-96D0-37A5E0A90215}"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2"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583" name="TextShape 2"/>
          <p:cNvSpPr txBox="1"/>
          <p:nvPr/>
        </p:nvSpPr>
        <p:spPr>
          <a:xfrm>
            <a:off x="3884760" y="8685360"/>
            <a:ext cx="2971440" cy="456840"/>
          </a:xfrm>
          <a:prstGeom prst="rect">
            <a:avLst/>
          </a:prstGeom>
          <a:noFill/>
          <a:ln>
            <a:noFill/>
          </a:ln>
        </p:spPr>
        <p:txBody>
          <a:bodyPr anchor="b"/>
          <a:p>
            <a:pPr algn="r">
              <a:lnSpc>
                <a:spcPct val="100000"/>
              </a:lnSpc>
            </a:pPr>
            <a:fld id="{6B5C3E77-14D2-4C66-ABB6-FC2989E47FDD}"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4"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585" name="TextShape 2"/>
          <p:cNvSpPr txBox="1"/>
          <p:nvPr/>
        </p:nvSpPr>
        <p:spPr>
          <a:xfrm>
            <a:off x="3884760" y="8685360"/>
            <a:ext cx="2971440" cy="456840"/>
          </a:xfrm>
          <a:prstGeom prst="rect">
            <a:avLst/>
          </a:prstGeom>
          <a:noFill/>
          <a:ln>
            <a:noFill/>
          </a:ln>
        </p:spPr>
        <p:txBody>
          <a:bodyPr anchor="b"/>
          <a:p>
            <a:pPr algn="r">
              <a:lnSpc>
                <a:spcPct val="100000"/>
              </a:lnSpc>
            </a:pPr>
            <a:fld id="{38B9F567-6A53-4B0D-A5B1-457960467B5E}"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6"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a:p>
            <a:r>
              <a:rPr b="0" lang="pt-BR" sz="2000" spc="-1" strike="noStrike">
                <a:solidFill>
                  <a:srgbClr val="000000"/>
                </a:solidFill>
                <a:uFill>
                  <a:solidFill>
                    <a:srgbClr val="ffffff"/>
                  </a:solidFill>
                </a:uFill>
                <a:latin typeface="Arial"/>
              </a:rPr>
              <a:t>Poll Title: 6 – Ao chegar na UBS, o que deveria ter acontecido com MMS?</a:t>
            </a:r>
            <a:endParaRPr b="0" lang="pt-BR" sz="2000" spc="-1" strike="noStrike">
              <a:solidFill>
                <a:srgbClr val="000000"/>
              </a:solidFill>
              <a:uFill>
                <a:solidFill>
                  <a:srgbClr val="ffffff"/>
                </a:solidFill>
              </a:uFill>
              <a:latin typeface="Arial"/>
            </a:endParaRPr>
          </a:p>
          <a:p>
            <a:r>
              <a:rPr b="0" lang="pt-BR" sz="2000" spc="-1" strike="noStrike">
                <a:solidFill>
                  <a:srgbClr val="000000"/>
                </a:solidFill>
                <a:uFill>
                  <a:solidFill>
                    <a:srgbClr val="ffffff"/>
                  </a:solidFill>
                </a:uFill>
                <a:latin typeface="Arial"/>
              </a:rPr>
              <a:t>https://www.polleverywhere.com/multiple_choice_polls/reqw0f32YbOidQvN1X5JG</a:t>
            </a:r>
            <a:endParaRPr b="0" lang="pt-BR" sz="2000" spc="-1" strike="noStrike">
              <a:solidFill>
                <a:srgbClr val="000000"/>
              </a:solidFill>
              <a:uFill>
                <a:solidFill>
                  <a:srgbClr val="ffffff"/>
                </a:solidFill>
              </a:uFill>
              <a:latin typeface="Arial"/>
            </a:endParaRPr>
          </a:p>
        </p:txBody>
      </p:sp>
      <p:sp>
        <p:nvSpPr>
          <p:cNvPr id="587" name="TextShape 2"/>
          <p:cNvSpPr txBox="1"/>
          <p:nvPr/>
        </p:nvSpPr>
        <p:spPr>
          <a:xfrm>
            <a:off x="3884760" y="8685360"/>
            <a:ext cx="2971440" cy="456840"/>
          </a:xfrm>
          <a:prstGeom prst="rect">
            <a:avLst/>
          </a:prstGeom>
          <a:noFill/>
          <a:ln>
            <a:noFill/>
          </a:ln>
        </p:spPr>
        <p:txBody>
          <a:bodyPr anchor="b"/>
          <a:p>
            <a:pPr algn="r">
              <a:lnSpc>
                <a:spcPct val="100000"/>
              </a:lnSpc>
            </a:pPr>
            <a:fld id="{E7557EB1-7BB9-403C-A46A-398714324FA6}"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8"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589" name="TextShape 2"/>
          <p:cNvSpPr txBox="1"/>
          <p:nvPr/>
        </p:nvSpPr>
        <p:spPr>
          <a:xfrm>
            <a:off x="3884760" y="8685360"/>
            <a:ext cx="2971440" cy="456840"/>
          </a:xfrm>
          <a:prstGeom prst="rect">
            <a:avLst/>
          </a:prstGeom>
          <a:noFill/>
          <a:ln>
            <a:noFill/>
          </a:ln>
        </p:spPr>
        <p:txBody>
          <a:bodyPr anchor="b"/>
          <a:p>
            <a:pPr algn="r">
              <a:lnSpc>
                <a:spcPct val="100000"/>
              </a:lnSpc>
            </a:pPr>
            <a:fld id="{86880C74-C50B-4F22-97AF-E4F07F974C2B}"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0"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591" name="TextShape 2"/>
          <p:cNvSpPr txBox="1"/>
          <p:nvPr/>
        </p:nvSpPr>
        <p:spPr>
          <a:xfrm>
            <a:off x="3884760" y="8685360"/>
            <a:ext cx="2971440" cy="456840"/>
          </a:xfrm>
          <a:prstGeom prst="rect">
            <a:avLst/>
          </a:prstGeom>
          <a:noFill/>
          <a:ln>
            <a:noFill/>
          </a:ln>
        </p:spPr>
        <p:txBody>
          <a:bodyPr anchor="b"/>
          <a:p>
            <a:pPr algn="r">
              <a:lnSpc>
                <a:spcPct val="100000"/>
              </a:lnSpc>
            </a:pPr>
            <a:fld id="{3416DF1F-D4C4-4681-BB55-55F06A0FABF3}"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2"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593" name="TextShape 2"/>
          <p:cNvSpPr txBox="1"/>
          <p:nvPr/>
        </p:nvSpPr>
        <p:spPr>
          <a:xfrm>
            <a:off x="3884760" y="8685360"/>
            <a:ext cx="2971440" cy="456840"/>
          </a:xfrm>
          <a:prstGeom prst="rect">
            <a:avLst/>
          </a:prstGeom>
          <a:noFill/>
          <a:ln>
            <a:noFill/>
          </a:ln>
        </p:spPr>
        <p:txBody>
          <a:bodyPr anchor="b"/>
          <a:p>
            <a:pPr algn="r">
              <a:lnSpc>
                <a:spcPct val="100000"/>
              </a:lnSpc>
            </a:pPr>
            <a:fld id="{578E8F7E-FDF5-4F9C-8CAC-2FDD70830F75}"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4"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595" name="TextShape 2"/>
          <p:cNvSpPr txBox="1"/>
          <p:nvPr/>
        </p:nvSpPr>
        <p:spPr>
          <a:xfrm>
            <a:off x="3884760" y="8685360"/>
            <a:ext cx="2971440" cy="456840"/>
          </a:xfrm>
          <a:prstGeom prst="rect">
            <a:avLst/>
          </a:prstGeom>
          <a:noFill/>
          <a:ln>
            <a:noFill/>
          </a:ln>
        </p:spPr>
        <p:txBody>
          <a:bodyPr anchor="b"/>
          <a:p>
            <a:pPr algn="r">
              <a:lnSpc>
                <a:spcPct val="100000"/>
              </a:lnSpc>
            </a:pPr>
            <a:fld id="{62CC1090-03C8-4591-886A-63D425E9F597}"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6"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a:p>
            <a:r>
              <a:rPr b="0" lang="pt-BR" sz="2000" spc="-1" strike="noStrike">
                <a:solidFill>
                  <a:srgbClr val="000000"/>
                </a:solidFill>
                <a:uFill>
                  <a:solidFill>
                    <a:srgbClr val="ffffff"/>
                  </a:solidFill>
                </a:uFill>
                <a:latin typeface="Arial"/>
              </a:rPr>
              <a:t>Poll Title: 7 – Em relação às medidas de controle de infecção do Mtb, como você avalia a UBS que atendeu MMS?</a:t>
            </a:r>
            <a:endParaRPr b="0" lang="pt-BR" sz="2000" spc="-1" strike="noStrike">
              <a:solidFill>
                <a:srgbClr val="000000"/>
              </a:solidFill>
              <a:uFill>
                <a:solidFill>
                  <a:srgbClr val="ffffff"/>
                </a:solidFill>
              </a:uFill>
              <a:latin typeface="Arial"/>
            </a:endParaRPr>
          </a:p>
          <a:p>
            <a:r>
              <a:rPr b="0" lang="pt-BR" sz="2000" spc="-1" strike="noStrike">
                <a:solidFill>
                  <a:srgbClr val="000000"/>
                </a:solidFill>
                <a:uFill>
                  <a:solidFill>
                    <a:srgbClr val="ffffff"/>
                  </a:solidFill>
                </a:uFill>
                <a:latin typeface="Arial"/>
              </a:rPr>
              <a:t>https://www.polleverywhere.com/multiple_choice_polls/wowvjnhLZiHjI6yFaxAiu</a:t>
            </a:r>
            <a:endParaRPr b="0" lang="pt-BR" sz="2000" spc="-1" strike="noStrike">
              <a:solidFill>
                <a:srgbClr val="000000"/>
              </a:solidFill>
              <a:uFill>
                <a:solidFill>
                  <a:srgbClr val="ffffff"/>
                </a:solidFill>
              </a:uFill>
              <a:latin typeface="Arial"/>
            </a:endParaRPr>
          </a:p>
        </p:txBody>
      </p:sp>
      <p:sp>
        <p:nvSpPr>
          <p:cNvPr id="597" name="TextShape 2"/>
          <p:cNvSpPr txBox="1"/>
          <p:nvPr/>
        </p:nvSpPr>
        <p:spPr>
          <a:xfrm>
            <a:off x="3884760" y="8685360"/>
            <a:ext cx="2971440" cy="456840"/>
          </a:xfrm>
          <a:prstGeom prst="rect">
            <a:avLst/>
          </a:prstGeom>
          <a:noFill/>
          <a:ln>
            <a:noFill/>
          </a:ln>
        </p:spPr>
        <p:txBody>
          <a:bodyPr anchor="b"/>
          <a:p>
            <a:pPr algn="r">
              <a:lnSpc>
                <a:spcPct val="100000"/>
              </a:lnSpc>
            </a:pPr>
            <a:fld id="{A0CE740F-6900-4203-B5C5-C10915F73903}"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8"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599" name="TextShape 2"/>
          <p:cNvSpPr txBox="1"/>
          <p:nvPr/>
        </p:nvSpPr>
        <p:spPr>
          <a:xfrm>
            <a:off x="3884760" y="8685360"/>
            <a:ext cx="2971440" cy="456840"/>
          </a:xfrm>
          <a:prstGeom prst="rect">
            <a:avLst/>
          </a:prstGeom>
          <a:noFill/>
          <a:ln>
            <a:noFill/>
          </a:ln>
        </p:spPr>
        <p:txBody>
          <a:bodyPr anchor="b"/>
          <a:p>
            <a:pPr algn="r">
              <a:lnSpc>
                <a:spcPct val="100000"/>
              </a:lnSpc>
            </a:pPr>
            <a:fld id="{7BA2B42F-E4B1-466E-AE70-D24F7E26FCF8}"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0"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01" name="TextShape 2"/>
          <p:cNvSpPr txBox="1"/>
          <p:nvPr/>
        </p:nvSpPr>
        <p:spPr>
          <a:xfrm>
            <a:off x="3884760" y="8685360"/>
            <a:ext cx="2971440" cy="456840"/>
          </a:xfrm>
          <a:prstGeom prst="rect">
            <a:avLst/>
          </a:prstGeom>
          <a:noFill/>
          <a:ln>
            <a:noFill/>
          </a:ln>
        </p:spPr>
        <p:txBody>
          <a:bodyPr anchor="b"/>
          <a:p>
            <a:pPr algn="r">
              <a:lnSpc>
                <a:spcPct val="100000"/>
              </a:lnSpc>
            </a:pPr>
            <a:fld id="{DD1A6702-E9C9-4A61-BFD2-497229292992}"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0"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531" name="TextShape 2"/>
          <p:cNvSpPr txBox="1"/>
          <p:nvPr/>
        </p:nvSpPr>
        <p:spPr>
          <a:xfrm>
            <a:off x="3884760" y="8685360"/>
            <a:ext cx="2971440" cy="456840"/>
          </a:xfrm>
          <a:prstGeom prst="rect">
            <a:avLst/>
          </a:prstGeom>
          <a:noFill/>
          <a:ln>
            <a:noFill/>
          </a:ln>
        </p:spPr>
        <p:txBody>
          <a:bodyPr anchor="b"/>
          <a:p>
            <a:pPr algn="r">
              <a:lnSpc>
                <a:spcPct val="100000"/>
              </a:lnSpc>
            </a:pPr>
            <a:fld id="{AA135928-874B-47C6-A2BB-995ADC359DD6}"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2"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03" name="TextShape 2"/>
          <p:cNvSpPr txBox="1"/>
          <p:nvPr/>
        </p:nvSpPr>
        <p:spPr>
          <a:xfrm>
            <a:off x="3884760" y="8685360"/>
            <a:ext cx="2971440" cy="456840"/>
          </a:xfrm>
          <a:prstGeom prst="rect">
            <a:avLst/>
          </a:prstGeom>
          <a:noFill/>
          <a:ln>
            <a:noFill/>
          </a:ln>
        </p:spPr>
        <p:txBody>
          <a:bodyPr anchor="b"/>
          <a:p>
            <a:pPr algn="r">
              <a:lnSpc>
                <a:spcPct val="100000"/>
              </a:lnSpc>
            </a:pPr>
            <a:fld id="{141EC276-12D6-41D4-A622-B757C0217D61}"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4"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05" name="TextShape 2"/>
          <p:cNvSpPr txBox="1"/>
          <p:nvPr/>
        </p:nvSpPr>
        <p:spPr>
          <a:xfrm>
            <a:off x="3884760" y="8685360"/>
            <a:ext cx="2971440" cy="456840"/>
          </a:xfrm>
          <a:prstGeom prst="rect">
            <a:avLst/>
          </a:prstGeom>
          <a:noFill/>
          <a:ln>
            <a:noFill/>
          </a:ln>
        </p:spPr>
        <p:txBody>
          <a:bodyPr anchor="b"/>
          <a:p>
            <a:pPr algn="r">
              <a:lnSpc>
                <a:spcPct val="100000"/>
              </a:lnSpc>
            </a:pPr>
            <a:fld id="{22114524-7668-451F-A210-3BBC51E45E3F}"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6"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07" name="TextShape 2"/>
          <p:cNvSpPr txBox="1"/>
          <p:nvPr/>
        </p:nvSpPr>
        <p:spPr>
          <a:xfrm>
            <a:off x="3884760" y="8685360"/>
            <a:ext cx="2971440" cy="456840"/>
          </a:xfrm>
          <a:prstGeom prst="rect">
            <a:avLst/>
          </a:prstGeom>
          <a:noFill/>
          <a:ln>
            <a:noFill/>
          </a:ln>
        </p:spPr>
        <p:txBody>
          <a:bodyPr anchor="b"/>
          <a:p>
            <a:pPr algn="r">
              <a:lnSpc>
                <a:spcPct val="100000"/>
              </a:lnSpc>
            </a:pPr>
            <a:fld id="{E7356ED6-7FDB-46A2-A4B5-7CE0179512DB}"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8"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09" name="TextShape 2"/>
          <p:cNvSpPr txBox="1"/>
          <p:nvPr/>
        </p:nvSpPr>
        <p:spPr>
          <a:xfrm>
            <a:off x="3884760" y="8685360"/>
            <a:ext cx="2971440" cy="456840"/>
          </a:xfrm>
          <a:prstGeom prst="rect">
            <a:avLst/>
          </a:prstGeom>
          <a:noFill/>
          <a:ln>
            <a:noFill/>
          </a:ln>
        </p:spPr>
        <p:txBody>
          <a:bodyPr anchor="b"/>
          <a:p>
            <a:pPr algn="r">
              <a:lnSpc>
                <a:spcPct val="100000"/>
              </a:lnSpc>
            </a:pPr>
            <a:fld id="{5387A121-FE22-49A8-A68D-8B946B08AA8A}"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0"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11" name="TextShape 2"/>
          <p:cNvSpPr txBox="1"/>
          <p:nvPr/>
        </p:nvSpPr>
        <p:spPr>
          <a:xfrm>
            <a:off x="3884760" y="8685360"/>
            <a:ext cx="2971440" cy="456840"/>
          </a:xfrm>
          <a:prstGeom prst="rect">
            <a:avLst/>
          </a:prstGeom>
          <a:noFill/>
          <a:ln>
            <a:noFill/>
          </a:ln>
        </p:spPr>
        <p:txBody>
          <a:bodyPr anchor="b"/>
          <a:p>
            <a:pPr algn="r">
              <a:lnSpc>
                <a:spcPct val="100000"/>
              </a:lnSpc>
            </a:pPr>
            <a:fld id="{29D7B943-8435-483E-BD9D-247DCD3BD2EC}"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2"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13" name="TextShape 2"/>
          <p:cNvSpPr txBox="1"/>
          <p:nvPr/>
        </p:nvSpPr>
        <p:spPr>
          <a:xfrm>
            <a:off x="3884760" y="8685360"/>
            <a:ext cx="2971440" cy="456840"/>
          </a:xfrm>
          <a:prstGeom prst="rect">
            <a:avLst/>
          </a:prstGeom>
          <a:noFill/>
          <a:ln>
            <a:noFill/>
          </a:ln>
        </p:spPr>
        <p:txBody>
          <a:bodyPr anchor="b"/>
          <a:p>
            <a:pPr algn="r">
              <a:lnSpc>
                <a:spcPct val="100000"/>
              </a:lnSpc>
            </a:pPr>
            <a:fld id="{4474CEFC-B59B-4829-B369-AAF455646B02}"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4"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15" name="TextShape 2"/>
          <p:cNvSpPr txBox="1"/>
          <p:nvPr/>
        </p:nvSpPr>
        <p:spPr>
          <a:xfrm>
            <a:off x="3884760" y="8685360"/>
            <a:ext cx="2971440" cy="456840"/>
          </a:xfrm>
          <a:prstGeom prst="rect">
            <a:avLst/>
          </a:prstGeom>
          <a:noFill/>
          <a:ln>
            <a:noFill/>
          </a:ln>
        </p:spPr>
        <p:txBody>
          <a:bodyPr anchor="b"/>
          <a:p>
            <a:pPr algn="r">
              <a:lnSpc>
                <a:spcPct val="100000"/>
              </a:lnSpc>
            </a:pPr>
            <a:fld id="{FF98D89E-B9E5-4C94-80DF-BA625107BF4D}"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6" name="PlaceHolder 1"/>
          <p:cNvSpPr>
            <a:spLocks noGrp="1"/>
          </p:cNvSpPr>
          <p:nvPr>
            <p:ph type="body"/>
          </p:nvPr>
        </p:nvSpPr>
        <p:spPr>
          <a:xfrm>
            <a:off x="685800" y="4343400"/>
            <a:ext cx="5486040" cy="4114440"/>
          </a:xfrm>
          <a:prstGeom prst="rect">
            <a:avLst/>
          </a:prstGeom>
        </p:spPr>
        <p:txBody>
          <a:bodyPr/>
          <a:p>
            <a:r>
              <a:rPr b="0" lang="pt-BR" sz="2000" spc="-1" strike="noStrike">
                <a:solidFill>
                  <a:srgbClr val="000000"/>
                </a:solidFill>
                <a:uFill>
                  <a:solidFill>
                    <a:srgbClr val="ffffff"/>
                  </a:solidFill>
                </a:uFill>
                <a:latin typeface="Arial"/>
              </a:rPr>
              <a:t>Explicar o efeito booster</a:t>
            </a:r>
            <a:endParaRPr b="0" lang="pt-BR" sz="2000" spc="-1" strike="noStrike">
              <a:solidFill>
                <a:srgbClr val="000000"/>
              </a:solidFill>
              <a:uFill>
                <a:solidFill>
                  <a:srgbClr val="ffffff"/>
                </a:solidFill>
              </a:uFill>
              <a:latin typeface="Arial"/>
            </a:endParaRPr>
          </a:p>
          <a:p>
            <a:endParaRPr b="0" lang="pt-BR" sz="2000" spc="-1" strike="noStrike">
              <a:solidFill>
                <a:srgbClr val="000000"/>
              </a:solidFill>
              <a:uFill>
                <a:solidFill>
                  <a:srgbClr val="ffffff"/>
                </a:solidFill>
              </a:uFill>
              <a:latin typeface="Arial"/>
            </a:endParaRPr>
          </a:p>
        </p:txBody>
      </p:sp>
      <p:sp>
        <p:nvSpPr>
          <p:cNvPr id="617" name="TextShape 2"/>
          <p:cNvSpPr txBox="1"/>
          <p:nvPr/>
        </p:nvSpPr>
        <p:spPr>
          <a:xfrm>
            <a:off x="3884760" y="8685360"/>
            <a:ext cx="2971440" cy="456840"/>
          </a:xfrm>
          <a:prstGeom prst="rect">
            <a:avLst/>
          </a:prstGeom>
          <a:noFill/>
          <a:ln>
            <a:noFill/>
          </a:ln>
        </p:spPr>
        <p:txBody>
          <a:bodyPr anchor="b"/>
          <a:p>
            <a:pPr algn="r">
              <a:lnSpc>
                <a:spcPct val="100000"/>
              </a:lnSpc>
            </a:pPr>
            <a:fld id="{55B278EB-3D58-43F8-80B3-5E05329163D3}"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8" name="PlaceHolder 1"/>
          <p:cNvSpPr>
            <a:spLocks noGrp="1"/>
          </p:cNvSpPr>
          <p:nvPr>
            <p:ph type="body"/>
          </p:nvPr>
        </p:nvSpPr>
        <p:spPr>
          <a:xfrm>
            <a:off x="685800" y="4343400"/>
            <a:ext cx="5486040" cy="4114440"/>
          </a:xfrm>
          <a:prstGeom prst="rect">
            <a:avLst/>
          </a:prstGeom>
        </p:spPr>
        <p:txBody>
          <a:bodyPr/>
          <a:p>
            <a:r>
              <a:rPr b="0" lang="pt-BR" sz="2000" spc="-1" strike="noStrike">
                <a:solidFill>
                  <a:srgbClr val="000000"/>
                </a:solidFill>
                <a:uFill>
                  <a:solidFill>
                    <a:srgbClr val="ffffff"/>
                  </a:solidFill>
                </a:uFill>
                <a:latin typeface="Arial"/>
              </a:rPr>
              <a:t>Explicar o efeito booster</a:t>
            </a:r>
            <a:endParaRPr b="0" lang="pt-BR" sz="2000" spc="-1" strike="noStrike">
              <a:solidFill>
                <a:srgbClr val="000000"/>
              </a:solidFill>
              <a:uFill>
                <a:solidFill>
                  <a:srgbClr val="ffffff"/>
                </a:solidFill>
              </a:uFill>
              <a:latin typeface="Arial"/>
            </a:endParaRPr>
          </a:p>
          <a:p>
            <a:endParaRPr b="0" lang="pt-BR" sz="2000" spc="-1" strike="noStrike">
              <a:solidFill>
                <a:srgbClr val="000000"/>
              </a:solidFill>
              <a:uFill>
                <a:solidFill>
                  <a:srgbClr val="ffffff"/>
                </a:solidFill>
              </a:uFill>
              <a:latin typeface="Arial"/>
            </a:endParaRPr>
          </a:p>
        </p:txBody>
      </p:sp>
      <p:sp>
        <p:nvSpPr>
          <p:cNvPr id="619" name="TextShape 2"/>
          <p:cNvSpPr txBox="1"/>
          <p:nvPr/>
        </p:nvSpPr>
        <p:spPr>
          <a:xfrm>
            <a:off x="3884760" y="8685360"/>
            <a:ext cx="2971440" cy="456840"/>
          </a:xfrm>
          <a:prstGeom prst="rect">
            <a:avLst/>
          </a:prstGeom>
          <a:noFill/>
          <a:ln>
            <a:noFill/>
          </a:ln>
        </p:spPr>
        <p:txBody>
          <a:bodyPr anchor="b"/>
          <a:p>
            <a:pPr algn="r">
              <a:lnSpc>
                <a:spcPct val="100000"/>
              </a:lnSpc>
            </a:pPr>
            <a:fld id="{013C1665-1513-4052-93D6-3CE577A774D0}"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4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0"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21" name="TextShape 2"/>
          <p:cNvSpPr txBox="1"/>
          <p:nvPr/>
        </p:nvSpPr>
        <p:spPr>
          <a:xfrm>
            <a:off x="3884760" y="8685360"/>
            <a:ext cx="2971440" cy="456840"/>
          </a:xfrm>
          <a:prstGeom prst="rect">
            <a:avLst/>
          </a:prstGeom>
          <a:noFill/>
          <a:ln>
            <a:noFill/>
          </a:ln>
        </p:spPr>
        <p:txBody>
          <a:bodyPr anchor="b"/>
          <a:p>
            <a:pPr algn="r">
              <a:lnSpc>
                <a:spcPct val="100000"/>
              </a:lnSpc>
            </a:pPr>
            <a:fld id="{53AC8588-1432-495C-B097-4D1D5E5A8B96}"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2"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533" name="TextShape 2"/>
          <p:cNvSpPr txBox="1"/>
          <p:nvPr/>
        </p:nvSpPr>
        <p:spPr>
          <a:xfrm>
            <a:off x="3884760" y="8685360"/>
            <a:ext cx="2971440" cy="456840"/>
          </a:xfrm>
          <a:prstGeom prst="rect">
            <a:avLst/>
          </a:prstGeom>
          <a:noFill/>
          <a:ln>
            <a:noFill/>
          </a:ln>
        </p:spPr>
        <p:txBody>
          <a:bodyPr anchor="b"/>
          <a:p>
            <a:pPr algn="r">
              <a:lnSpc>
                <a:spcPct val="100000"/>
              </a:lnSpc>
            </a:pPr>
            <a:fld id="{23A43BCE-BB95-49E8-AECA-F14BBED0A337}"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5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2"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23" name="TextShape 2"/>
          <p:cNvSpPr txBox="1"/>
          <p:nvPr/>
        </p:nvSpPr>
        <p:spPr>
          <a:xfrm>
            <a:off x="3884760" y="8685360"/>
            <a:ext cx="2971440" cy="456840"/>
          </a:xfrm>
          <a:prstGeom prst="rect">
            <a:avLst/>
          </a:prstGeom>
          <a:noFill/>
          <a:ln>
            <a:noFill/>
          </a:ln>
        </p:spPr>
        <p:txBody>
          <a:bodyPr anchor="b"/>
          <a:p>
            <a:pPr algn="r">
              <a:lnSpc>
                <a:spcPct val="100000"/>
              </a:lnSpc>
            </a:pPr>
            <a:fld id="{8128FA8D-7949-48E9-9CC6-D4818B7A9E62}"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5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4"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25" name="TextShape 2"/>
          <p:cNvSpPr txBox="1"/>
          <p:nvPr/>
        </p:nvSpPr>
        <p:spPr>
          <a:xfrm>
            <a:off x="3884760" y="8685360"/>
            <a:ext cx="2971440" cy="456840"/>
          </a:xfrm>
          <a:prstGeom prst="rect">
            <a:avLst/>
          </a:prstGeom>
          <a:noFill/>
          <a:ln>
            <a:noFill/>
          </a:ln>
        </p:spPr>
        <p:txBody>
          <a:bodyPr anchor="b"/>
          <a:p>
            <a:pPr algn="r">
              <a:lnSpc>
                <a:spcPct val="100000"/>
              </a:lnSpc>
            </a:pPr>
            <a:fld id="{FA039BD0-D1F2-43C4-8099-1B12E1308FA6}"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5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6"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a:p>
            <a:r>
              <a:rPr b="0" lang="pt-BR" sz="2000" spc="-1" strike="noStrike">
                <a:solidFill>
                  <a:srgbClr val="000000"/>
                </a:solidFill>
                <a:uFill>
                  <a:solidFill>
                    <a:srgbClr val="ffffff"/>
                  </a:solidFill>
                </a:uFill>
                <a:latin typeface="Arial"/>
              </a:rPr>
              <a:t>Poll Title: 8 – Quanto às medidas de controle de infecção do Mtb, como você avaliaria a sala de espera?</a:t>
            </a:r>
            <a:endParaRPr b="0" lang="pt-BR" sz="2000" spc="-1" strike="noStrike">
              <a:solidFill>
                <a:srgbClr val="000000"/>
              </a:solidFill>
              <a:uFill>
                <a:solidFill>
                  <a:srgbClr val="ffffff"/>
                </a:solidFill>
              </a:uFill>
              <a:latin typeface="Arial"/>
            </a:endParaRPr>
          </a:p>
          <a:p>
            <a:r>
              <a:rPr b="0" lang="pt-BR" sz="2000" spc="-1" strike="noStrike">
                <a:solidFill>
                  <a:srgbClr val="000000"/>
                </a:solidFill>
                <a:uFill>
                  <a:solidFill>
                    <a:srgbClr val="ffffff"/>
                  </a:solidFill>
                </a:uFill>
                <a:latin typeface="Arial"/>
              </a:rPr>
              <a:t>https://www.polleverywhere.com/multiple_choice_polls/wG7tRJ2jVxNGu9arwkWHR</a:t>
            </a:r>
            <a:endParaRPr b="0" lang="pt-BR" sz="2000" spc="-1" strike="noStrike">
              <a:solidFill>
                <a:srgbClr val="000000"/>
              </a:solidFill>
              <a:uFill>
                <a:solidFill>
                  <a:srgbClr val="ffffff"/>
                </a:solidFill>
              </a:uFill>
              <a:latin typeface="Arial"/>
            </a:endParaRPr>
          </a:p>
        </p:txBody>
      </p:sp>
      <p:sp>
        <p:nvSpPr>
          <p:cNvPr id="627" name="TextShape 2"/>
          <p:cNvSpPr txBox="1"/>
          <p:nvPr/>
        </p:nvSpPr>
        <p:spPr>
          <a:xfrm>
            <a:off x="3884760" y="8685360"/>
            <a:ext cx="2971440" cy="456840"/>
          </a:xfrm>
          <a:prstGeom prst="rect">
            <a:avLst/>
          </a:prstGeom>
          <a:noFill/>
          <a:ln>
            <a:noFill/>
          </a:ln>
        </p:spPr>
        <p:txBody>
          <a:bodyPr anchor="b"/>
          <a:p>
            <a:pPr algn="r">
              <a:lnSpc>
                <a:spcPct val="100000"/>
              </a:lnSpc>
            </a:pPr>
            <a:fld id="{4FC895D2-B28C-43AC-BA14-1FD7C695E8A9}"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5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8"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29" name="TextShape 2"/>
          <p:cNvSpPr txBox="1"/>
          <p:nvPr/>
        </p:nvSpPr>
        <p:spPr>
          <a:xfrm>
            <a:off x="3884760" y="8685360"/>
            <a:ext cx="2971440" cy="456840"/>
          </a:xfrm>
          <a:prstGeom prst="rect">
            <a:avLst/>
          </a:prstGeom>
          <a:noFill/>
          <a:ln>
            <a:noFill/>
          </a:ln>
        </p:spPr>
        <p:txBody>
          <a:bodyPr anchor="b"/>
          <a:p>
            <a:pPr algn="r">
              <a:lnSpc>
                <a:spcPct val="100000"/>
              </a:lnSpc>
            </a:pPr>
            <a:fld id="{ED76D0A4-FCF0-484B-8831-72F44525A6F6}"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5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0"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31" name="TextShape 2"/>
          <p:cNvSpPr txBox="1"/>
          <p:nvPr/>
        </p:nvSpPr>
        <p:spPr>
          <a:xfrm>
            <a:off x="3884760" y="8685360"/>
            <a:ext cx="2971440" cy="456840"/>
          </a:xfrm>
          <a:prstGeom prst="rect">
            <a:avLst/>
          </a:prstGeom>
          <a:noFill/>
          <a:ln>
            <a:noFill/>
          </a:ln>
        </p:spPr>
        <p:txBody>
          <a:bodyPr anchor="b"/>
          <a:p>
            <a:pPr algn="r">
              <a:lnSpc>
                <a:spcPct val="100000"/>
              </a:lnSpc>
            </a:pPr>
            <a:fld id="{FEC02F15-DBDF-408A-8BA5-314C7BBB0386}"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5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2"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33" name="TextShape 2"/>
          <p:cNvSpPr txBox="1"/>
          <p:nvPr/>
        </p:nvSpPr>
        <p:spPr>
          <a:xfrm>
            <a:off x="3884760" y="8685360"/>
            <a:ext cx="2971440" cy="456840"/>
          </a:xfrm>
          <a:prstGeom prst="rect">
            <a:avLst/>
          </a:prstGeom>
          <a:noFill/>
          <a:ln>
            <a:noFill/>
          </a:ln>
        </p:spPr>
        <p:txBody>
          <a:bodyPr anchor="b"/>
          <a:p>
            <a:pPr algn="r">
              <a:lnSpc>
                <a:spcPct val="100000"/>
              </a:lnSpc>
            </a:pPr>
            <a:fld id="{AF96A0CD-81F5-4F2F-8CFA-5E88C544FE0F}"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5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4"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35" name="TextShape 2"/>
          <p:cNvSpPr txBox="1"/>
          <p:nvPr/>
        </p:nvSpPr>
        <p:spPr>
          <a:xfrm>
            <a:off x="3884760" y="8685360"/>
            <a:ext cx="2971440" cy="456840"/>
          </a:xfrm>
          <a:prstGeom prst="rect">
            <a:avLst/>
          </a:prstGeom>
          <a:noFill/>
          <a:ln>
            <a:noFill/>
          </a:ln>
        </p:spPr>
        <p:txBody>
          <a:bodyPr anchor="b"/>
          <a:p>
            <a:pPr algn="r">
              <a:lnSpc>
                <a:spcPct val="100000"/>
              </a:lnSpc>
            </a:pPr>
            <a:fld id="{5F5B3E0E-5881-458D-85B3-5B8836C98AB5}"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5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6"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a:p>
            <a:r>
              <a:rPr b="0" lang="pt-BR" sz="2000" spc="-1" strike="noStrike">
                <a:solidFill>
                  <a:srgbClr val="000000"/>
                </a:solidFill>
                <a:uFill>
                  <a:solidFill>
                    <a:srgbClr val="ffffff"/>
                  </a:solidFill>
                </a:uFill>
                <a:latin typeface="Arial"/>
              </a:rPr>
              <a:t>Poll Title: 9 – Considerando os desdobramentos da consulta de Maria e observando o local de espera, o que você diria?</a:t>
            </a:r>
            <a:endParaRPr b="0" lang="pt-BR" sz="2000" spc="-1" strike="noStrike">
              <a:solidFill>
                <a:srgbClr val="000000"/>
              </a:solidFill>
              <a:uFill>
                <a:solidFill>
                  <a:srgbClr val="ffffff"/>
                </a:solidFill>
              </a:uFill>
              <a:latin typeface="Arial"/>
            </a:endParaRPr>
          </a:p>
          <a:p>
            <a:r>
              <a:rPr b="0" lang="pt-BR" sz="2000" spc="-1" strike="noStrike">
                <a:solidFill>
                  <a:srgbClr val="000000"/>
                </a:solidFill>
                <a:uFill>
                  <a:solidFill>
                    <a:srgbClr val="ffffff"/>
                  </a:solidFill>
                </a:uFill>
                <a:latin typeface="Arial"/>
              </a:rPr>
              <a:t>https://www.polleverywhere.com/multiple_choice_polls/MdhMoj9JWTllWHrPkQUay</a:t>
            </a:r>
            <a:endParaRPr b="0" lang="pt-BR" sz="2000" spc="-1" strike="noStrike">
              <a:solidFill>
                <a:srgbClr val="000000"/>
              </a:solidFill>
              <a:uFill>
                <a:solidFill>
                  <a:srgbClr val="ffffff"/>
                </a:solidFill>
              </a:uFill>
              <a:latin typeface="Arial"/>
            </a:endParaRPr>
          </a:p>
        </p:txBody>
      </p:sp>
      <p:sp>
        <p:nvSpPr>
          <p:cNvPr id="637" name="TextShape 2"/>
          <p:cNvSpPr txBox="1"/>
          <p:nvPr/>
        </p:nvSpPr>
        <p:spPr>
          <a:xfrm>
            <a:off x="3884760" y="8685360"/>
            <a:ext cx="2971440" cy="456840"/>
          </a:xfrm>
          <a:prstGeom prst="rect">
            <a:avLst/>
          </a:prstGeom>
          <a:noFill/>
          <a:ln>
            <a:noFill/>
          </a:ln>
        </p:spPr>
        <p:txBody>
          <a:bodyPr anchor="b"/>
          <a:p>
            <a:pPr algn="r">
              <a:lnSpc>
                <a:spcPct val="100000"/>
              </a:lnSpc>
            </a:pPr>
            <a:fld id="{4DFD1171-6339-4C5B-BB46-71D343620784}"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5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8"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39" name="TextShape 2"/>
          <p:cNvSpPr txBox="1"/>
          <p:nvPr/>
        </p:nvSpPr>
        <p:spPr>
          <a:xfrm>
            <a:off x="3884760" y="8685360"/>
            <a:ext cx="2971440" cy="456840"/>
          </a:xfrm>
          <a:prstGeom prst="rect">
            <a:avLst/>
          </a:prstGeom>
          <a:noFill/>
          <a:ln>
            <a:noFill/>
          </a:ln>
        </p:spPr>
        <p:txBody>
          <a:bodyPr anchor="b"/>
          <a:p>
            <a:pPr algn="r">
              <a:lnSpc>
                <a:spcPct val="100000"/>
              </a:lnSpc>
            </a:pPr>
            <a:fld id="{90903950-1897-49AA-AD02-72754EAA149D}"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5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0"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41" name="TextShape 2"/>
          <p:cNvSpPr txBox="1"/>
          <p:nvPr/>
        </p:nvSpPr>
        <p:spPr>
          <a:xfrm>
            <a:off x="3884760" y="8685360"/>
            <a:ext cx="2971440" cy="456840"/>
          </a:xfrm>
          <a:prstGeom prst="rect">
            <a:avLst/>
          </a:prstGeom>
          <a:noFill/>
          <a:ln>
            <a:noFill/>
          </a:ln>
        </p:spPr>
        <p:txBody>
          <a:bodyPr anchor="b"/>
          <a:p>
            <a:pPr algn="r">
              <a:lnSpc>
                <a:spcPct val="100000"/>
              </a:lnSpc>
            </a:pPr>
            <a:fld id="{6370DB13-A7B5-42AF-9D45-2898B6CD2021}"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4"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535" name="TextShape 2"/>
          <p:cNvSpPr txBox="1"/>
          <p:nvPr/>
        </p:nvSpPr>
        <p:spPr>
          <a:xfrm>
            <a:off x="3884760" y="8685360"/>
            <a:ext cx="2971440" cy="456840"/>
          </a:xfrm>
          <a:prstGeom prst="rect">
            <a:avLst/>
          </a:prstGeom>
          <a:noFill/>
          <a:ln>
            <a:noFill/>
          </a:ln>
        </p:spPr>
        <p:txBody>
          <a:bodyPr anchor="b"/>
          <a:p>
            <a:pPr algn="r">
              <a:lnSpc>
                <a:spcPct val="100000"/>
              </a:lnSpc>
            </a:pPr>
            <a:fld id="{2A16C0E5-2007-4763-A81C-130462B0AB56}"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6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2"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43" name="TextShape 2"/>
          <p:cNvSpPr txBox="1"/>
          <p:nvPr/>
        </p:nvSpPr>
        <p:spPr>
          <a:xfrm>
            <a:off x="3884760" y="8685360"/>
            <a:ext cx="2971440" cy="456840"/>
          </a:xfrm>
          <a:prstGeom prst="rect">
            <a:avLst/>
          </a:prstGeom>
          <a:noFill/>
          <a:ln>
            <a:noFill/>
          </a:ln>
        </p:spPr>
        <p:txBody>
          <a:bodyPr anchor="b"/>
          <a:p>
            <a:pPr algn="r">
              <a:lnSpc>
                <a:spcPct val="100000"/>
              </a:lnSpc>
            </a:pPr>
            <a:fld id="{800E3829-200D-488F-B105-A4D739B4A62F}"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6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4"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45" name="TextShape 2"/>
          <p:cNvSpPr txBox="1"/>
          <p:nvPr/>
        </p:nvSpPr>
        <p:spPr>
          <a:xfrm>
            <a:off x="3884760" y="8685360"/>
            <a:ext cx="2971440" cy="456840"/>
          </a:xfrm>
          <a:prstGeom prst="rect">
            <a:avLst/>
          </a:prstGeom>
          <a:noFill/>
          <a:ln>
            <a:noFill/>
          </a:ln>
        </p:spPr>
        <p:txBody>
          <a:bodyPr anchor="b"/>
          <a:p>
            <a:pPr algn="r">
              <a:lnSpc>
                <a:spcPct val="100000"/>
              </a:lnSpc>
            </a:pPr>
            <a:fld id="{76124D5B-D9F9-42D3-8D35-EF9BC508DDC3}"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6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6"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47" name="TextShape 2"/>
          <p:cNvSpPr txBox="1"/>
          <p:nvPr/>
        </p:nvSpPr>
        <p:spPr>
          <a:xfrm>
            <a:off x="3884760" y="8685360"/>
            <a:ext cx="2971440" cy="456840"/>
          </a:xfrm>
          <a:prstGeom prst="rect">
            <a:avLst/>
          </a:prstGeom>
          <a:noFill/>
          <a:ln>
            <a:noFill/>
          </a:ln>
        </p:spPr>
        <p:txBody>
          <a:bodyPr anchor="b"/>
          <a:p>
            <a:pPr algn="r">
              <a:lnSpc>
                <a:spcPct val="100000"/>
              </a:lnSpc>
            </a:pPr>
            <a:fld id="{76B99FBC-D350-4A73-AAFE-6DD8A7B1988A}"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6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8"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49" name="TextShape 2"/>
          <p:cNvSpPr txBox="1"/>
          <p:nvPr/>
        </p:nvSpPr>
        <p:spPr>
          <a:xfrm>
            <a:off x="3884760" y="8685360"/>
            <a:ext cx="2971440" cy="456840"/>
          </a:xfrm>
          <a:prstGeom prst="rect">
            <a:avLst/>
          </a:prstGeom>
          <a:noFill/>
          <a:ln>
            <a:noFill/>
          </a:ln>
        </p:spPr>
        <p:txBody>
          <a:bodyPr anchor="b"/>
          <a:p>
            <a:pPr algn="r">
              <a:lnSpc>
                <a:spcPct val="100000"/>
              </a:lnSpc>
            </a:pPr>
            <a:fld id="{5D2F7A47-7282-4CB1-B2EA-C2A01FD5E3B4}"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6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0"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51" name="TextShape 2"/>
          <p:cNvSpPr txBox="1"/>
          <p:nvPr/>
        </p:nvSpPr>
        <p:spPr>
          <a:xfrm>
            <a:off x="3884760" y="8685360"/>
            <a:ext cx="2971440" cy="456840"/>
          </a:xfrm>
          <a:prstGeom prst="rect">
            <a:avLst/>
          </a:prstGeom>
          <a:noFill/>
          <a:ln>
            <a:noFill/>
          </a:ln>
        </p:spPr>
        <p:txBody>
          <a:bodyPr anchor="b"/>
          <a:p>
            <a:pPr algn="r">
              <a:lnSpc>
                <a:spcPct val="100000"/>
              </a:lnSpc>
            </a:pPr>
            <a:fld id="{42F20676-4A2D-434F-A99F-89C3F3DB3378}"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6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2"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53" name="TextShape 2"/>
          <p:cNvSpPr txBox="1"/>
          <p:nvPr/>
        </p:nvSpPr>
        <p:spPr>
          <a:xfrm>
            <a:off x="3884760" y="8685360"/>
            <a:ext cx="2971440" cy="456840"/>
          </a:xfrm>
          <a:prstGeom prst="rect">
            <a:avLst/>
          </a:prstGeom>
          <a:noFill/>
          <a:ln>
            <a:noFill/>
          </a:ln>
        </p:spPr>
        <p:txBody>
          <a:bodyPr anchor="b"/>
          <a:p>
            <a:pPr algn="r">
              <a:lnSpc>
                <a:spcPct val="100000"/>
              </a:lnSpc>
            </a:pPr>
            <a:fld id="{7CE3B1B5-3BB8-4383-BF20-E24D600CB9D3}"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6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4"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55" name="TextShape 2"/>
          <p:cNvSpPr txBox="1"/>
          <p:nvPr/>
        </p:nvSpPr>
        <p:spPr>
          <a:xfrm>
            <a:off x="3884760" y="8685360"/>
            <a:ext cx="2971440" cy="456840"/>
          </a:xfrm>
          <a:prstGeom prst="rect">
            <a:avLst/>
          </a:prstGeom>
          <a:noFill/>
          <a:ln>
            <a:noFill/>
          </a:ln>
        </p:spPr>
        <p:txBody>
          <a:bodyPr anchor="b"/>
          <a:p>
            <a:pPr algn="r">
              <a:lnSpc>
                <a:spcPct val="100000"/>
              </a:lnSpc>
            </a:pPr>
            <a:fld id="{665E9F73-8409-4262-896B-FEAED43E0112}"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6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6"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57" name="TextShape 2"/>
          <p:cNvSpPr txBox="1"/>
          <p:nvPr/>
        </p:nvSpPr>
        <p:spPr>
          <a:xfrm>
            <a:off x="3884760" y="8685360"/>
            <a:ext cx="2971440" cy="456840"/>
          </a:xfrm>
          <a:prstGeom prst="rect">
            <a:avLst/>
          </a:prstGeom>
          <a:noFill/>
          <a:ln>
            <a:noFill/>
          </a:ln>
        </p:spPr>
        <p:txBody>
          <a:bodyPr anchor="b"/>
          <a:p>
            <a:pPr algn="r">
              <a:lnSpc>
                <a:spcPct val="100000"/>
              </a:lnSpc>
            </a:pPr>
            <a:fld id="{54655949-134F-48B8-8FC4-E8886698D200}"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6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8"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59" name="TextShape 2"/>
          <p:cNvSpPr txBox="1"/>
          <p:nvPr/>
        </p:nvSpPr>
        <p:spPr>
          <a:xfrm>
            <a:off x="3884760" y="8685360"/>
            <a:ext cx="2971440" cy="456840"/>
          </a:xfrm>
          <a:prstGeom prst="rect">
            <a:avLst/>
          </a:prstGeom>
          <a:noFill/>
          <a:ln>
            <a:noFill/>
          </a:ln>
        </p:spPr>
        <p:txBody>
          <a:bodyPr anchor="b"/>
          <a:p>
            <a:pPr algn="r">
              <a:lnSpc>
                <a:spcPct val="100000"/>
              </a:lnSpc>
            </a:pPr>
            <a:fld id="{ADA2C5D5-7559-4893-8253-5A0E3757523B}"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6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0"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61" name="TextShape 2"/>
          <p:cNvSpPr txBox="1"/>
          <p:nvPr/>
        </p:nvSpPr>
        <p:spPr>
          <a:xfrm>
            <a:off x="3884760" y="8685360"/>
            <a:ext cx="2971440" cy="456840"/>
          </a:xfrm>
          <a:prstGeom prst="rect">
            <a:avLst/>
          </a:prstGeom>
          <a:noFill/>
          <a:ln>
            <a:noFill/>
          </a:ln>
        </p:spPr>
        <p:txBody>
          <a:bodyPr anchor="b"/>
          <a:p>
            <a:pPr algn="r">
              <a:lnSpc>
                <a:spcPct val="100000"/>
              </a:lnSpc>
            </a:pPr>
            <a:fld id="{2C95DAF7-259E-4EFB-B2DD-A27523F95CAC}"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6"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a:p>
            <a:r>
              <a:rPr b="0" lang="pt-BR" sz="2000" spc="-1" strike="noStrike">
                <a:solidFill>
                  <a:srgbClr val="000000"/>
                </a:solidFill>
                <a:uFill>
                  <a:solidFill>
                    <a:srgbClr val="ffffff"/>
                  </a:solidFill>
                </a:uFill>
                <a:latin typeface="Arial"/>
              </a:rPr>
              <a:t>Poll Title: 1 – Profissionais e trabalhadores de saúde apresentam maior risco de adoecimento por TB?</a:t>
            </a:r>
            <a:endParaRPr b="0" lang="pt-BR" sz="2000" spc="-1" strike="noStrike">
              <a:solidFill>
                <a:srgbClr val="000000"/>
              </a:solidFill>
              <a:uFill>
                <a:solidFill>
                  <a:srgbClr val="ffffff"/>
                </a:solidFill>
              </a:uFill>
              <a:latin typeface="Arial"/>
            </a:endParaRPr>
          </a:p>
          <a:p>
            <a:r>
              <a:rPr b="0" lang="pt-BR" sz="2000" spc="-1" strike="noStrike">
                <a:solidFill>
                  <a:srgbClr val="000000"/>
                </a:solidFill>
                <a:uFill>
                  <a:solidFill>
                    <a:srgbClr val="ffffff"/>
                  </a:solidFill>
                </a:uFill>
                <a:latin typeface="Arial"/>
              </a:rPr>
              <a:t>https://www.polleverywhere.com/multiple_choice_polls/pcEFqGkllPtzV6EB4E08x</a:t>
            </a:r>
            <a:endParaRPr b="0" lang="pt-BR" sz="2000" spc="-1" strike="noStrike">
              <a:solidFill>
                <a:srgbClr val="000000"/>
              </a:solidFill>
              <a:uFill>
                <a:solidFill>
                  <a:srgbClr val="ffffff"/>
                </a:solidFill>
              </a:uFill>
              <a:latin typeface="Arial"/>
            </a:endParaRPr>
          </a:p>
        </p:txBody>
      </p:sp>
      <p:sp>
        <p:nvSpPr>
          <p:cNvPr id="537" name="TextShape 2"/>
          <p:cNvSpPr txBox="1"/>
          <p:nvPr/>
        </p:nvSpPr>
        <p:spPr>
          <a:xfrm>
            <a:off x="3884760" y="8685360"/>
            <a:ext cx="2971440" cy="456840"/>
          </a:xfrm>
          <a:prstGeom prst="rect">
            <a:avLst/>
          </a:prstGeom>
          <a:noFill/>
          <a:ln>
            <a:noFill/>
          </a:ln>
        </p:spPr>
        <p:txBody>
          <a:bodyPr anchor="b"/>
          <a:p>
            <a:pPr algn="r">
              <a:lnSpc>
                <a:spcPct val="100000"/>
              </a:lnSpc>
            </a:pPr>
            <a:fld id="{11E94D69-C647-4630-9C6F-FA89F3831FCB}"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7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2"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63" name="TextShape 2"/>
          <p:cNvSpPr txBox="1"/>
          <p:nvPr/>
        </p:nvSpPr>
        <p:spPr>
          <a:xfrm>
            <a:off x="3884760" y="8685360"/>
            <a:ext cx="2971440" cy="456840"/>
          </a:xfrm>
          <a:prstGeom prst="rect">
            <a:avLst/>
          </a:prstGeom>
          <a:noFill/>
          <a:ln>
            <a:noFill/>
          </a:ln>
        </p:spPr>
        <p:txBody>
          <a:bodyPr anchor="b"/>
          <a:p>
            <a:pPr algn="r">
              <a:lnSpc>
                <a:spcPct val="100000"/>
              </a:lnSpc>
            </a:pPr>
            <a:fld id="{50849028-7AE2-4DF5-88F7-39EE37692EC5}"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7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4"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65" name="TextShape 2"/>
          <p:cNvSpPr txBox="1"/>
          <p:nvPr/>
        </p:nvSpPr>
        <p:spPr>
          <a:xfrm>
            <a:off x="3884760" y="8685360"/>
            <a:ext cx="2971440" cy="456840"/>
          </a:xfrm>
          <a:prstGeom prst="rect">
            <a:avLst/>
          </a:prstGeom>
          <a:noFill/>
          <a:ln>
            <a:noFill/>
          </a:ln>
        </p:spPr>
        <p:txBody>
          <a:bodyPr anchor="b"/>
          <a:p>
            <a:pPr algn="r">
              <a:lnSpc>
                <a:spcPct val="100000"/>
              </a:lnSpc>
            </a:pPr>
            <a:fld id="{013B5829-85D8-43F5-B443-B48C20F24637}"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7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6"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67" name="TextShape 2"/>
          <p:cNvSpPr txBox="1"/>
          <p:nvPr/>
        </p:nvSpPr>
        <p:spPr>
          <a:xfrm>
            <a:off x="3884760" y="8685360"/>
            <a:ext cx="2971440" cy="456840"/>
          </a:xfrm>
          <a:prstGeom prst="rect">
            <a:avLst/>
          </a:prstGeom>
          <a:noFill/>
          <a:ln>
            <a:noFill/>
          </a:ln>
        </p:spPr>
        <p:txBody>
          <a:bodyPr anchor="b"/>
          <a:p>
            <a:pPr algn="r">
              <a:lnSpc>
                <a:spcPct val="100000"/>
              </a:lnSpc>
            </a:pPr>
            <a:fld id="{93CBFB28-B0D2-419F-BA28-BFDEDB5DE738}"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7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8"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a:p>
            <a:r>
              <a:rPr b="0" lang="pt-BR" sz="2000" spc="-1" strike="noStrike">
                <a:solidFill>
                  <a:srgbClr val="000000"/>
                </a:solidFill>
                <a:uFill>
                  <a:solidFill>
                    <a:srgbClr val="ffffff"/>
                  </a:solidFill>
                </a:uFill>
                <a:latin typeface="Arial"/>
              </a:rPr>
              <a:t>Poll Title: 10 – Os profissionais da UBS, independentemente de recursos, poderiam reduzir o risco de infecção pelo Mtb?</a:t>
            </a:r>
            <a:endParaRPr b="0" lang="pt-BR" sz="2000" spc="-1" strike="noStrike">
              <a:solidFill>
                <a:srgbClr val="000000"/>
              </a:solidFill>
              <a:uFill>
                <a:solidFill>
                  <a:srgbClr val="ffffff"/>
                </a:solidFill>
              </a:uFill>
              <a:latin typeface="Arial"/>
            </a:endParaRPr>
          </a:p>
          <a:p>
            <a:r>
              <a:rPr b="0" lang="pt-BR" sz="2000" spc="-1" strike="noStrike">
                <a:solidFill>
                  <a:srgbClr val="000000"/>
                </a:solidFill>
                <a:uFill>
                  <a:solidFill>
                    <a:srgbClr val="ffffff"/>
                  </a:solidFill>
                </a:uFill>
                <a:latin typeface="Arial"/>
              </a:rPr>
              <a:t>https://www.polleverywhere.com/multiple_choice_polls/e6XYCr3ufVnQzYCGwsQn8</a:t>
            </a:r>
            <a:endParaRPr b="0" lang="pt-BR" sz="2000" spc="-1" strike="noStrike">
              <a:solidFill>
                <a:srgbClr val="000000"/>
              </a:solidFill>
              <a:uFill>
                <a:solidFill>
                  <a:srgbClr val="ffffff"/>
                </a:solidFill>
              </a:uFill>
              <a:latin typeface="Arial"/>
            </a:endParaRPr>
          </a:p>
        </p:txBody>
      </p:sp>
      <p:sp>
        <p:nvSpPr>
          <p:cNvPr id="669" name="TextShape 2"/>
          <p:cNvSpPr txBox="1"/>
          <p:nvPr/>
        </p:nvSpPr>
        <p:spPr>
          <a:xfrm>
            <a:off x="3884760" y="8685360"/>
            <a:ext cx="2971440" cy="456840"/>
          </a:xfrm>
          <a:prstGeom prst="rect">
            <a:avLst/>
          </a:prstGeom>
          <a:noFill/>
          <a:ln>
            <a:noFill/>
          </a:ln>
        </p:spPr>
        <p:txBody>
          <a:bodyPr anchor="b"/>
          <a:p>
            <a:pPr algn="r">
              <a:lnSpc>
                <a:spcPct val="100000"/>
              </a:lnSpc>
            </a:pPr>
            <a:fld id="{3F8D514E-66A8-4E6C-9925-0A4C7818070A}"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7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0"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71" name="TextShape 2"/>
          <p:cNvSpPr txBox="1"/>
          <p:nvPr/>
        </p:nvSpPr>
        <p:spPr>
          <a:xfrm>
            <a:off x="3884760" y="8685360"/>
            <a:ext cx="2971440" cy="456840"/>
          </a:xfrm>
          <a:prstGeom prst="rect">
            <a:avLst/>
          </a:prstGeom>
          <a:noFill/>
          <a:ln>
            <a:noFill/>
          </a:ln>
        </p:spPr>
        <p:txBody>
          <a:bodyPr anchor="b"/>
          <a:p>
            <a:pPr algn="r">
              <a:lnSpc>
                <a:spcPct val="100000"/>
              </a:lnSpc>
            </a:pPr>
            <a:fld id="{DD640E60-E2B4-48C5-9EBB-808E663B037A}"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7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2"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73" name="TextShape 2"/>
          <p:cNvSpPr txBox="1"/>
          <p:nvPr/>
        </p:nvSpPr>
        <p:spPr>
          <a:xfrm>
            <a:off x="3884760" y="8685360"/>
            <a:ext cx="2971440" cy="456840"/>
          </a:xfrm>
          <a:prstGeom prst="rect">
            <a:avLst/>
          </a:prstGeom>
          <a:noFill/>
          <a:ln>
            <a:noFill/>
          </a:ln>
        </p:spPr>
        <p:txBody>
          <a:bodyPr anchor="b"/>
          <a:p>
            <a:pPr algn="r">
              <a:lnSpc>
                <a:spcPct val="100000"/>
              </a:lnSpc>
            </a:pPr>
            <a:fld id="{6844A614-9F6B-408A-BFDE-CDBF0C0E8D0D}"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7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4"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75" name="TextShape 2"/>
          <p:cNvSpPr txBox="1"/>
          <p:nvPr/>
        </p:nvSpPr>
        <p:spPr>
          <a:xfrm>
            <a:off x="3884760" y="8685360"/>
            <a:ext cx="2971440" cy="456840"/>
          </a:xfrm>
          <a:prstGeom prst="rect">
            <a:avLst/>
          </a:prstGeom>
          <a:noFill/>
          <a:ln>
            <a:noFill/>
          </a:ln>
        </p:spPr>
        <p:txBody>
          <a:bodyPr anchor="b"/>
          <a:p>
            <a:pPr algn="r">
              <a:lnSpc>
                <a:spcPct val="100000"/>
              </a:lnSpc>
            </a:pPr>
            <a:fld id="{BED2FDB9-5837-4AD1-BD8E-42434F0BBE1A}"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7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6"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77" name="TextShape 2"/>
          <p:cNvSpPr txBox="1"/>
          <p:nvPr/>
        </p:nvSpPr>
        <p:spPr>
          <a:xfrm>
            <a:off x="3884760" y="8685360"/>
            <a:ext cx="2971440" cy="456840"/>
          </a:xfrm>
          <a:prstGeom prst="rect">
            <a:avLst/>
          </a:prstGeom>
          <a:noFill/>
          <a:ln>
            <a:noFill/>
          </a:ln>
        </p:spPr>
        <p:txBody>
          <a:bodyPr anchor="b"/>
          <a:p>
            <a:pPr algn="r">
              <a:lnSpc>
                <a:spcPct val="100000"/>
              </a:lnSpc>
            </a:pPr>
            <a:fld id="{DBFA4488-09FA-4FE0-9AAB-9F4A96FA9CEE}"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7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8"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79" name="TextShape 2"/>
          <p:cNvSpPr txBox="1"/>
          <p:nvPr/>
        </p:nvSpPr>
        <p:spPr>
          <a:xfrm>
            <a:off x="3884760" y="8685360"/>
            <a:ext cx="2971440" cy="456840"/>
          </a:xfrm>
          <a:prstGeom prst="rect">
            <a:avLst/>
          </a:prstGeom>
          <a:noFill/>
          <a:ln>
            <a:noFill/>
          </a:ln>
        </p:spPr>
        <p:txBody>
          <a:bodyPr anchor="b"/>
          <a:p>
            <a:pPr algn="r">
              <a:lnSpc>
                <a:spcPct val="100000"/>
              </a:lnSpc>
            </a:pPr>
            <a:fld id="{5FCCD559-DB58-49CA-881F-65C0BE346522}"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7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0"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81" name="TextShape 2"/>
          <p:cNvSpPr txBox="1"/>
          <p:nvPr/>
        </p:nvSpPr>
        <p:spPr>
          <a:xfrm>
            <a:off x="3884760" y="8685360"/>
            <a:ext cx="2971440" cy="456840"/>
          </a:xfrm>
          <a:prstGeom prst="rect">
            <a:avLst/>
          </a:prstGeom>
          <a:noFill/>
          <a:ln>
            <a:noFill/>
          </a:ln>
        </p:spPr>
        <p:txBody>
          <a:bodyPr anchor="b"/>
          <a:p>
            <a:pPr algn="r">
              <a:lnSpc>
                <a:spcPct val="100000"/>
              </a:lnSpc>
            </a:pPr>
            <a:fld id="{B0EB3066-B63D-460F-938A-A459836A74E3}"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8"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539" name="TextShape 2"/>
          <p:cNvSpPr txBox="1"/>
          <p:nvPr/>
        </p:nvSpPr>
        <p:spPr>
          <a:xfrm>
            <a:off x="3884760" y="8685360"/>
            <a:ext cx="2971440" cy="456840"/>
          </a:xfrm>
          <a:prstGeom prst="rect">
            <a:avLst/>
          </a:prstGeom>
          <a:noFill/>
          <a:ln>
            <a:noFill/>
          </a:ln>
        </p:spPr>
        <p:txBody>
          <a:bodyPr anchor="b"/>
          <a:p>
            <a:pPr algn="r">
              <a:lnSpc>
                <a:spcPct val="100000"/>
              </a:lnSpc>
            </a:pPr>
            <a:fld id="{C5454276-9851-4E6B-A74E-AE5E32BC76A0}"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8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2"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a:p>
            <a:r>
              <a:rPr b="0" lang="pt-BR" sz="2000" spc="-1" strike="noStrike">
                <a:solidFill>
                  <a:srgbClr val="000000"/>
                </a:solidFill>
                <a:uFill>
                  <a:solidFill>
                    <a:srgbClr val="ffffff"/>
                  </a:solidFill>
                </a:uFill>
                <a:latin typeface="Arial"/>
              </a:rPr>
              <a:t>Poll Title: 11 – Considerando a orientação a para a realização do TDO e as medidas de controle de infecção, podemos afirmar que:</a:t>
            </a:r>
            <a:endParaRPr b="0" lang="pt-BR" sz="2000" spc="-1" strike="noStrike">
              <a:solidFill>
                <a:srgbClr val="000000"/>
              </a:solidFill>
              <a:uFill>
                <a:solidFill>
                  <a:srgbClr val="ffffff"/>
                </a:solidFill>
              </a:uFill>
              <a:latin typeface="Arial"/>
            </a:endParaRPr>
          </a:p>
          <a:p>
            <a:r>
              <a:rPr b="0" lang="pt-BR" sz="2000" spc="-1" strike="noStrike">
                <a:solidFill>
                  <a:srgbClr val="000000"/>
                </a:solidFill>
                <a:uFill>
                  <a:solidFill>
                    <a:srgbClr val="ffffff"/>
                  </a:solidFill>
                </a:uFill>
                <a:latin typeface="Arial"/>
              </a:rPr>
              <a:t>https://www.polleverywhere.com/multiple_choice_polls/Ni6llpMHV3xeWj4y2VGGv</a:t>
            </a:r>
            <a:endParaRPr b="0" lang="pt-BR" sz="2000" spc="-1" strike="noStrike">
              <a:solidFill>
                <a:srgbClr val="000000"/>
              </a:solidFill>
              <a:uFill>
                <a:solidFill>
                  <a:srgbClr val="ffffff"/>
                </a:solidFill>
              </a:uFill>
              <a:latin typeface="Arial"/>
            </a:endParaRPr>
          </a:p>
        </p:txBody>
      </p:sp>
      <p:sp>
        <p:nvSpPr>
          <p:cNvPr id="683" name="TextShape 2"/>
          <p:cNvSpPr txBox="1"/>
          <p:nvPr/>
        </p:nvSpPr>
        <p:spPr>
          <a:xfrm>
            <a:off x="3884760" y="8685360"/>
            <a:ext cx="2971440" cy="456840"/>
          </a:xfrm>
          <a:prstGeom prst="rect">
            <a:avLst/>
          </a:prstGeom>
          <a:noFill/>
          <a:ln>
            <a:noFill/>
          </a:ln>
        </p:spPr>
        <p:txBody>
          <a:bodyPr anchor="b"/>
          <a:p>
            <a:pPr algn="r">
              <a:lnSpc>
                <a:spcPct val="100000"/>
              </a:lnSpc>
            </a:pPr>
            <a:fld id="{3FEDBCCB-A997-4F10-BF16-287D8118BF64}"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8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4"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85" name="TextShape 2"/>
          <p:cNvSpPr txBox="1"/>
          <p:nvPr/>
        </p:nvSpPr>
        <p:spPr>
          <a:xfrm>
            <a:off x="3884760" y="8685360"/>
            <a:ext cx="2971440" cy="456840"/>
          </a:xfrm>
          <a:prstGeom prst="rect">
            <a:avLst/>
          </a:prstGeom>
          <a:noFill/>
          <a:ln>
            <a:noFill/>
          </a:ln>
        </p:spPr>
        <p:txBody>
          <a:bodyPr anchor="b"/>
          <a:p>
            <a:pPr algn="r">
              <a:lnSpc>
                <a:spcPct val="100000"/>
              </a:lnSpc>
            </a:pPr>
            <a:fld id="{0C62404D-5CB4-440E-B56D-1133FA8FD4C3}"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8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6"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87" name="TextShape 2"/>
          <p:cNvSpPr txBox="1"/>
          <p:nvPr/>
        </p:nvSpPr>
        <p:spPr>
          <a:xfrm>
            <a:off x="3884760" y="8685360"/>
            <a:ext cx="2971440" cy="456840"/>
          </a:xfrm>
          <a:prstGeom prst="rect">
            <a:avLst/>
          </a:prstGeom>
          <a:noFill/>
          <a:ln>
            <a:noFill/>
          </a:ln>
        </p:spPr>
        <p:txBody>
          <a:bodyPr anchor="b"/>
          <a:p>
            <a:pPr algn="r">
              <a:lnSpc>
                <a:spcPct val="100000"/>
              </a:lnSpc>
            </a:pPr>
            <a:fld id="{237B94CD-F0A1-437A-B18A-F640B22F2521}"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8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8"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89" name="TextShape 2"/>
          <p:cNvSpPr txBox="1"/>
          <p:nvPr/>
        </p:nvSpPr>
        <p:spPr>
          <a:xfrm>
            <a:off x="3884760" y="8685360"/>
            <a:ext cx="2971440" cy="456840"/>
          </a:xfrm>
          <a:prstGeom prst="rect">
            <a:avLst/>
          </a:prstGeom>
          <a:noFill/>
          <a:ln>
            <a:noFill/>
          </a:ln>
        </p:spPr>
        <p:txBody>
          <a:bodyPr anchor="b"/>
          <a:p>
            <a:pPr algn="r">
              <a:lnSpc>
                <a:spcPct val="100000"/>
              </a:lnSpc>
            </a:pPr>
            <a:fld id="{CC32C324-A8E7-46E3-9A99-D9E309955133}"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8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0"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91" name="TextShape 2"/>
          <p:cNvSpPr txBox="1"/>
          <p:nvPr/>
        </p:nvSpPr>
        <p:spPr>
          <a:xfrm>
            <a:off x="3884760" y="8685360"/>
            <a:ext cx="2971440" cy="456840"/>
          </a:xfrm>
          <a:prstGeom prst="rect">
            <a:avLst/>
          </a:prstGeom>
          <a:noFill/>
          <a:ln>
            <a:noFill/>
          </a:ln>
        </p:spPr>
        <p:txBody>
          <a:bodyPr anchor="b"/>
          <a:p>
            <a:pPr algn="r">
              <a:lnSpc>
                <a:spcPct val="100000"/>
              </a:lnSpc>
            </a:pPr>
            <a:fld id="{B534050F-2197-422A-8711-DBC2C6E31AAD}"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8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2"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93" name="TextShape 2"/>
          <p:cNvSpPr txBox="1"/>
          <p:nvPr/>
        </p:nvSpPr>
        <p:spPr>
          <a:xfrm>
            <a:off x="3884760" y="8685360"/>
            <a:ext cx="2971440" cy="456840"/>
          </a:xfrm>
          <a:prstGeom prst="rect">
            <a:avLst/>
          </a:prstGeom>
          <a:noFill/>
          <a:ln>
            <a:noFill/>
          </a:ln>
        </p:spPr>
        <p:txBody>
          <a:bodyPr anchor="b"/>
          <a:p>
            <a:pPr algn="r">
              <a:lnSpc>
                <a:spcPct val="100000"/>
              </a:lnSpc>
            </a:pPr>
            <a:fld id="{AEEE3BD2-722B-4B15-B1A7-9B8FB1B8DD76}"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8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4"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a:p>
            <a:r>
              <a:rPr b="0" lang="pt-BR" sz="2000" spc="-1" strike="noStrike">
                <a:solidFill>
                  <a:srgbClr val="000000"/>
                </a:solidFill>
                <a:uFill>
                  <a:solidFill>
                    <a:srgbClr val="ffffff"/>
                  </a:solidFill>
                </a:uFill>
                <a:latin typeface="Arial"/>
              </a:rPr>
              <a:t>Poll Title: 12 – Quanto a conduta da profissional em relação ao uso da máscara pode afirmar que:</a:t>
            </a:r>
            <a:endParaRPr b="0" lang="pt-BR" sz="2000" spc="-1" strike="noStrike">
              <a:solidFill>
                <a:srgbClr val="000000"/>
              </a:solidFill>
              <a:uFill>
                <a:solidFill>
                  <a:srgbClr val="ffffff"/>
                </a:solidFill>
              </a:uFill>
              <a:latin typeface="Arial"/>
            </a:endParaRPr>
          </a:p>
          <a:p>
            <a:r>
              <a:rPr b="0" lang="pt-BR" sz="2000" spc="-1" strike="noStrike">
                <a:solidFill>
                  <a:srgbClr val="000000"/>
                </a:solidFill>
                <a:uFill>
                  <a:solidFill>
                    <a:srgbClr val="ffffff"/>
                  </a:solidFill>
                </a:uFill>
                <a:latin typeface="Arial"/>
              </a:rPr>
              <a:t>https://www.polleverywhere.com/multiple_choice_polls/v7HIzMTrIAZxclXMaCQAA</a:t>
            </a:r>
            <a:endParaRPr b="0" lang="pt-BR" sz="2000" spc="-1" strike="noStrike">
              <a:solidFill>
                <a:srgbClr val="000000"/>
              </a:solidFill>
              <a:uFill>
                <a:solidFill>
                  <a:srgbClr val="ffffff"/>
                </a:solidFill>
              </a:uFill>
              <a:latin typeface="Arial"/>
            </a:endParaRPr>
          </a:p>
        </p:txBody>
      </p:sp>
      <p:sp>
        <p:nvSpPr>
          <p:cNvPr id="695" name="TextShape 2"/>
          <p:cNvSpPr txBox="1"/>
          <p:nvPr/>
        </p:nvSpPr>
        <p:spPr>
          <a:xfrm>
            <a:off x="3884760" y="8685360"/>
            <a:ext cx="2971440" cy="456840"/>
          </a:xfrm>
          <a:prstGeom prst="rect">
            <a:avLst/>
          </a:prstGeom>
          <a:noFill/>
          <a:ln>
            <a:noFill/>
          </a:ln>
        </p:spPr>
        <p:txBody>
          <a:bodyPr anchor="b"/>
          <a:p>
            <a:pPr algn="r">
              <a:lnSpc>
                <a:spcPct val="100000"/>
              </a:lnSpc>
            </a:pPr>
            <a:fld id="{E805F66D-449A-48B2-AC36-591CEECE0C50}"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8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6"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97" name="TextShape 2"/>
          <p:cNvSpPr txBox="1"/>
          <p:nvPr/>
        </p:nvSpPr>
        <p:spPr>
          <a:xfrm>
            <a:off x="3884760" y="8685360"/>
            <a:ext cx="2971440" cy="456840"/>
          </a:xfrm>
          <a:prstGeom prst="rect">
            <a:avLst/>
          </a:prstGeom>
          <a:noFill/>
          <a:ln>
            <a:noFill/>
          </a:ln>
        </p:spPr>
        <p:txBody>
          <a:bodyPr anchor="b"/>
          <a:p>
            <a:pPr algn="r">
              <a:lnSpc>
                <a:spcPct val="100000"/>
              </a:lnSpc>
            </a:pPr>
            <a:fld id="{36E1BA75-9061-497D-B82A-CA4315A1A70A}"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8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8"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699" name="TextShape 2"/>
          <p:cNvSpPr txBox="1"/>
          <p:nvPr/>
        </p:nvSpPr>
        <p:spPr>
          <a:xfrm>
            <a:off x="3884760" y="8685360"/>
            <a:ext cx="2971440" cy="456840"/>
          </a:xfrm>
          <a:prstGeom prst="rect">
            <a:avLst/>
          </a:prstGeom>
          <a:noFill/>
          <a:ln>
            <a:noFill/>
          </a:ln>
        </p:spPr>
        <p:txBody>
          <a:bodyPr anchor="b"/>
          <a:p>
            <a:pPr algn="r">
              <a:lnSpc>
                <a:spcPct val="100000"/>
              </a:lnSpc>
            </a:pPr>
            <a:fld id="{FFD3767A-1DF9-4058-9792-178DD6195AFA}"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8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0"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a:p>
            <a:r>
              <a:rPr b="0" lang="pt-BR" sz="2000" spc="-1" strike="noStrike">
                <a:solidFill>
                  <a:srgbClr val="000000"/>
                </a:solidFill>
                <a:uFill>
                  <a:solidFill>
                    <a:srgbClr val="ffffff"/>
                  </a:solidFill>
                </a:uFill>
                <a:latin typeface="Arial"/>
              </a:rPr>
              <a:t>Poll Title: 13 – Quais cuidados os profissionais de saúde devem ter com a máscara PFF2 ou N95?</a:t>
            </a:r>
            <a:endParaRPr b="0" lang="pt-BR" sz="2000" spc="-1" strike="noStrike">
              <a:solidFill>
                <a:srgbClr val="000000"/>
              </a:solidFill>
              <a:uFill>
                <a:solidFill>
                  <a:srgbClr val="ffffff"/>
                </a:solidFill>
              </a:uFill>
              <a:latin typeface="Arial"/>
            </a:endParaRPr>
          </a:p>
          <a:p>
            <a:r>
              <a:rPr b="0" lang="pt-BR" sz="2000" spc="-1" strike="noStrike">
                <a:solidFill>
                  <a:srgbClr val="000000"/>
                </a:solidFill>
                <a:uFill>
                  <a:solidFill>
                    <a:srgbClr val="ffffff"/>
                  </a:solidFill>
                </a:uFill>
                <a:latin typeface="Arial"/>
              </a:rPr>
              <a:t>https://www.polleverywhere.com/multiple_choice_polls/DyDr7G3Odl1BF4AE9VhOf</a:t>
            </a:r>
            <a:endParaRPr b="0" lang="pt-BR" sz="2000" spc="-1" strike="noStrike">
              <a:solidFill>
                <a:srgbClr val="000000"/>
              </a:solidFill>
              <a:uFill>
                <a:solidFill>
                  <a:srgbClr val="ffffff"/>
                </a:solidFill>
              </a:uFill>
              <a:latin typeface="Arial"/>
            </a:endParaRPr>
          </a:p>
        </p:txBody>
      </p:sp>
      <p:sp>
        <p:nvSpPr>
          <p:cNvPr id="701" name="TextShape 2"/>
          <p:cNvSpPr txBox="1"/>
          <p:nvPr/>
        </p:nvSpPr>
        <p:spPr>
          <a:xfrm>
            <a:off x="3884760" y="8685360"/>
            <a:ext cx="2971440" cy="456840"/>
          </a:xfrm>
          <a:prstGeom prst="rect">
            <a:avLst/>
          </a:prstGeom>
          <a:noFill/>
          <a:ln>
            <a:noFill/>
          </a:ln>
        </p:spPr>
        <p:txBody>
          <a:bodyPr anchor="b"/>
          <a:p>
            <a:pPr algn="r">
              <a:lnSpc>
                <a:spcPct val="100000"/>
              </a:lnSpc>
            </a:pPr>
            <a:fld id="{79F947AB-F2D9-48C3-BF59-B6B7FAF6EB9D}"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0"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541" name="TextShape 2"/>
          <p:cNvSpPr txBox="1"/>
          <p:nvPr/>
        </p:nvSpPr>
        <p:spPr>
          <a:xfrm>
            <a:off x="3884760" y="8685360"/>
            <a:ext cx="2971440" cy="456840"/>
          </a:xfrm>
          <a:prstGeom prst="rect">
            <a:avLst/>
          </a:prstGeom>
          <a:noFill/>
          <a:ln>
            <a:noFill/>
          </a:ln>
        </p:spPr>
        <p:txBody>
          <a:bodyPr anchor="b"/>
          <a:p>
            <a:pPr algn="r">
              <a:lnSpc>
                <a:spcPct val="100000"/>
              </a:lnSpc>
            </a:pPr>
            <a:fld id="{08AA7BE1-09AA-4646-B7C9-27CBAE59C9B6}"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9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2"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703" name="TextShape 2"/>
          <p:cNvSpPr txBox="1"/>
          <p:nvPr/>
        </p:nvSpPr>
        <p:spPr>
          <a:xfrm>
            <a:off x="3884760" y="8685360"/>
            <a:ext cx="2971440" cy="456840"/>
          </a:xfrm>
          <a:prstGeom prst="rect">
            <a:avLst/>
          </a:prstGeom>
          <a:noFill/>
          <a:ln>
            <a:noFill/>
          </a:ln>
        </p:spPr>
        <p:txBody>
          <a:bodyPr anchor="b"/>
          <a:p>
            <a:pPr algn="r">
              <a:lnSpc>
                <a:spcPct val="100000"/>
              </a:lnSpc>
            </a:pPr>
            <a:fld id="{8A9A7B10-6211-457C-8444-F65D450CBE93}"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9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4"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705" name="TextShape 2"/>
          <p:cNvSpPr txBox="1"/>
          <p:nvPr/>
        </p:nvSpPr>
        <p:spPr>
          <a:xfrm>
            <a:off x="3884760" y="8685360"/>
            <a:ext cx="2971440" cy="456840"/>
          </a:xfrm>
          <a:prstGeom prst="rect">
            <a:avLst/>
          </a:prstGeom>
          <a:noFill/>
          <a:ln>
            <a:noFill/>
          </a:ln>
        </p:spPr>
        <p:txBody>
          <a:bodyPr anchor="b"/>
          <a:p>
            <a:pPr algn="r">
              <a:lnSpc>
                <a:spcPct val="100000"/>
              </a:lnSpc>
            </a:pPr>
            <a:fld id="{89480ECE-0B6C-494F-BEB4-0DD016A8128C}"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9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6"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707" name="TextShape 2"/>
          <p:cNvSpPr txBox="1"/>
          <p:nvPr/>
        </p:nvSpPr>
        <p:spPr>
          <a:xfrm>
            <a:off x="3884760" y="8685360"/>
            <a:ext cx="2971440" cy="456840"/>
          </a:xfrm>
          <a:prstGeom prst="rect">
            <a:avLst/>
          </a:prstGeom>
          <a:noFill/>
          <a:ln>
            <a:noFill/>
          </a:ln>
        </p:spPr>
        <p:txBody>
          <a:bodyPr anchor="b"/>
          <a:p>
            <a:pPr algn="r">
              <a:lnSpc>
                <a:spcPct val="100000"/>
              </a:lnSpc>
            </a:pPr>
            <a:fld id="{85E532C8-F33A-4EEE-B09C-F747450E4208}"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9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8"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709" name="TextShape 2"/>
          <p:cNvSpPr txBox="1"/>
          <p:nvPr/>
        </p:nvSpPr>
        <p:spPr>
          <a:xfrm>
            <a:off x="3884760" y="8685360"/>
            <a:ext cx="2971440" cy="456840"/>
          </a:xfrm>
          <a:prstGeom prst="rect">
            <a:avLst/>
          </a:prstGeom>
          <a:noFill/>
          <a:ln>
            <a:noFill/>
          </a:ln>
        </p:spPr>
        <p:txBody>
          <a:bodyPr anchor="b"/>
          <a:p>
            <a:pPr algn="r">
              <a:lnSpc>
                <a:spcPct val="100000"/>
              </a:lnSpc>
            </a:pPr>
            <a:fld id="{21C6E80B-82D3-41EB-AE99-8B921AC939D9}"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9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0"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711" name="TextShape 2"/>
          <p:cNvSpPr txBox="1"/>
          <p:nvPr/>
        </p:nvSpPr>
        <p:spPr>
          <a:xfrm>
            <a:off x="3884760" y="8685360"/>
            <a:ext cx="2971440" cy="456840"/>
          </a:xfrm>
          <a:prstGeom prst="rect">
            <a:avLst/>
          </a:prstGeom>
          <a:noFill/>
          <a:ln>
            <a:noFill/>
          </a:ln>
        </p:spPr>
        <p:txBody>
          <a:bodyPr anchor="b"/>
          <a:p>
            <a:pPr algn="r">
              <a:lnSpc>
                <a:spcPct val="100000"/>
              </a:lnSpc>
            </a:pPr>
            <a:fld id="{CD58791E-0E7E-4E19-9B4E-1AA4C5995B9C}"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9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2"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713" name="TextShape 2"/>
          <p:cNvSpPr txBox="1"/>
          <p:nvPr/>
        </p:nvSpPr>
        <p:spPr>
          <a:xfrm>
            <a:off x="3884760" y="8685360"/>
            <a:ext cx="2971440" cy="456840"/>
          </a:xfrm>
          <a:prstGeom prst="rect">
            <a:avLst/>
          </a:prstGeom>
          <a:noFill/>
          <a:ln>
            <a:noFill/>
          </a:ln>
        </p:spPr>
        <p:txBody>
          <a:bodyPr anchor="b"/>
          <a:p>
            <a:pPr algn="r">
              <a:lnSpc>
                <a:spcPct val="100000"/>
              </a:lnSpc>
            </a:pPr>
            <a:fld id="{403D665B-7588-4F17-9469-EBEF4A221ACE}"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9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4"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715" name="TextShape 2"/>
          <p:cNvSpPr txBox="1"/>
          <p:nvPr/>
        </p:nvSpPr>
        <p:spPr>
          <a:xfrm>
            <a:off x="3884760" y="8685360"/>
            <a:ext cx="2971440" cy="456840"/>
          </a:xfrm>
          <a:prstGeom prst="rect">
            <a:avLst/>
          </a:prstGeom>
          <a:noFill/>
          <a:ln>
            <a:noFill/>
          </a:ln>
        </p:spPr>
        <p:txBody>
          <a:bodyPr anchor="b"/>
          <a:p>
            <a:pPr algn="r">
              <a:lnSpc>
                <a:spcPct val="100000"/>
              </a:lnSpc>
            </a:pPr>
            <a:fld id="{86410339-6936-43BA-836D-2F23DA4AB007}" type="slidenum">
              <a:rPr b="0" lang="pt-BR" sz="1200" spc="-1" strike="noStrike">
                <a:solidFill>
                  <a:srgbClr val="000000"/>
                </a:solidFill>
                <a:uFill>
                  <a:solidFill>
                    <a:srgbClr val="ffffff"/>
                  </a:solidFill>
                </a:uFill>
                <a:latin typeface="+mn-lt"/>
                <a:ea typeface="+mn-ea"/>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9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6"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717" name="TextShape 2"/>
          <p:cNvSpPr txBox="1"/>
          <p:nvPr/>
        </p:nvSpPr>
        <p:spPr>
          <a:xfrm>
            <a:off x="3884760" y="8685360"/>
            <a:ext cx="2971440" cy="456840"/>
          </a:xfrm>
          <a:prstGeom prst="rect">
            <a:avLst/>
          </a:prstGeom>
          <a:noFill/>
          <a:ln>
            <a:noFill/>
          </a:ln>
        </p:spPr>
        <p:txBody>
          <a:bodyPr anchor="b"/>
          <a:p>
            <a:pPr algn="r">
              <a:lnSpc>
                <a:spcPct val="100000"/>
              </a:lnSpc>
            </a:pPr>
            <a:fld id="{65A21A43-F786-4AB4-BD7E-52574A3B54E4}"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9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8"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719" name="TextShape 2"/>
          <p:cNvSpPr txBox="1"/>
          <p:nvPr/>
        </p:nvSpPr>
        <p:spPr>
          <a:xfrm>
            <a:off x="3884760" y="8685360"/>
            <a:ext cx="2971440" cy="456840"/>
          </a:xfrm>
          <a:prstGeom prst="rect">
            <a:avLst/>
          </a:prstGeom>
          <a:noFill/>
          <a:ln>
            <a:noFill/>
          </a:ln>
        </p:spPr>
        <p:txBody>
          <a:bodyPr anchor="b"/>
          <a:p>
            <a:pPr algn="r">
              <a:lnSpc>
                <a:spcPct val="100000"/>
              </a:lnSpc>
            </a:pPr>
            <a:fld id="{6FA2A5C6-3D4E-468E-979C-5722D677452E}"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notesSlides/notesSlide9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0" name="PlaceHolder 1"/>
          <p:cNvSpPr>
            <a:spLocks noGrp="1"/>
          </p:cNvSpPr>
          <p:nvPr>
            <p:ph type="body"/>
          </p:nvPr>
        </p:nvSpPr>
        <p:spPr>
          <a:xfrm>
            <a:off x="685800" y="4343400"/>
            <a:ext cx="5486040" cy="4114440"/>
          </a:xfrm>
          <a:prstGeom prst="rect">
            <a:avLst/>
          </a:prstGeom>
        </p:spPr>
        <p:txBody>
          <a:bodyPr/>
          <a:p>
            <a:endParaRPr b="0" lang="pt-BR" sz="2000" spc="-1" strike="noStrike">
              <a:solidFill>
                <a:srgbClr val="000000"/>
              </a:solidFill>
              <a:uFill>
                <a:solidFill>
                  <a:srgbClr val="ffffff"/>
                </a:solidFill>
              </a:uFill>
              <a:latin typeface="Arial"/>
            </a:endParaRPr>
          </a:p>
        </p:txBody>
      </p:sp>
      <p:sp>
        <p:nvSpPr>
          <p:cNvPr id="721" name="TextShape 2"/>
          <p:cNvSpPr txBox="1"/>
          <p:nvPr/>
        </p:nvSpPr>
        <p:spPr>
          <a:xfrm>
            <a:off x="3884760" y="8685360"/>
            <a:ext cx="2971440" cy="456840"/>
          </a:xfrm>
          <a:prstGeom prst="rect">
            <a:avLst/>
          </a:prstGeom>
          <a:noFill/>
          <a:ln>
            <a:noFill/>
          </a:ln>
        </p:spPr>
        <p:txBody>
          <a:bodyPr anchor="b"/>
          <a:p>
            <a:pPr algn="r">
              <a:lnSpc>
                <a:spcPct val="100000"/>
              </a:lnSpc>
            </a:pPr>
            <a:fld id="{AE6D5D17-EB23-4D77-A3E5-35F79FCD96D6}" type="slidenum">
              <a:rPr b="0" lang="pt-BR" sz="1200" spc="-1" strike="noStrike">
                <a:solidFill>
                  <a:srgbClr val="000000"/>
                </a:solidFill>
                <a:uFill>
                  <a:solidFill>
                    <a:srgbClr val="ffffff"/>
                  </a:solidFill>
                </a:uFill>
                <a:latin typeface="+mn-lt"/>
              </a:rPr>
              <a:t>&lt;número&gt;</a:t>
            </a:fld>
            <a:endParaRPr b="0" lang="pt-BR" sz="14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p>
            <a:endParaRPr b="0" lang="pt-BR" sz="4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600200"/>
            <a:ext cx="822924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p>
            <a:endParaRPr b="0" lang="pt-BR" sz="4400" spc="-1" strike="noStrike">
              <a:solidFill>
                <a:srgbClr val="000000"/>
              </a:solidFill>
              <a:uFill>
                <a:solidFill>
                  <a:srgbClr val="ffffff"/>
                </a:solidFill>
              </a:uFill>
              <a:latin typeface="Arial"/>
            </a:endParaRPr>
          </a:p>
        </p:txBody>
      </p:sp>
      <p:sp>
        <p:nvSpPr>
          <p:cNvPr id="30" name="PlaceHolder 2"/>
          <p:cNvSpPr>
            <a:spLocks noGrp="1"/>
          </p:cNvSpPr>
          <p:nvPr>
            <p:ph type="body"/>
          </p:nvPr>
        </p:nvSpPr>
        <p:spPr>
          <a:xfrm>
            <a:off x="457200" y="1600200"/>
            <a:ext cx="401580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32" name="PlaceHolder 4"/>
          <p:cNvSpPr>
            <a:spLocks noGrp="1"/>
          </p:cNvSpPr>
          <p:nvPr>
            <p:ph type="body"/>
          </p:nvPr>
        </p:nvSpPr>
        <p:spPr>
          <a:xfrm>
            <a:off x="4674240" y="3964320"/>
            <a:ext cx="401580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33" name="PlaceHolder 5"/>
          <p:cNvSpPr>
            <a:spLocks noGrp="1"/>
          </p:cNvSpPr>
          <p:nvPr>
            <p:ph type="body"/>
          </p:nvPr>
        </p:nvSpPr>
        <p:spPr>
          <a:xfrm>
            <a:off x="457200" y="3964320"/>
            <a:ext cx="401580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p>
            <a:endParaRPr b="0" lang="pt-BR" sz="4400" spc="-1" strike="noStrike">
              <a:solidFill>
                <a:srgbClr val="000000"/>
              </a:solidFill>
              <a:uFill>
                <a:solidFill>
                  <a:srgbClr val="ffffff"/>
                </a:solidFill>
              </a:uFill>
              <a:latin typeface="Arial"/>
            </a:endParaRPr>
          </a:p>
        </p:txBody>
      </p:sp>
      <p:sp>
        <p:nvSpPr>
          <p:cNvPr id="35" name="PlaceHolder 2"/>
          <p:cNvSpPr>
            <a:spLocks noGrp="1"/>
          </p:cNvSpPr>
          <p:nvPr>
            <p:ph type="body"/>
          </p:nvPr>
        </p:nvSpPr>
        <p:spPr>
          <a:xfrm>
            <a:off x="457200" y="1600200"/>
            <a:ext cx="8229240" cy="4525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36" name="PlaceHolder 3"/>
          <p:cNvSpPr>
            <a:spLocks noGrp="1"/>
          </p:cNvSpPr>
          <p:nvPr>
            <p:ph type="body"/>
          </p:nvPr>
        </p:nvSpPr>
        <p:spPr>
          <a:xfrm>
            <a:off x="457200" y="1600200"/>
            <a:ext cx="8229240" cy="4525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pic>
        <p:nvPicPr>
          <p:cNvPr id="37" name="" descr=""/>
          <p:cNvPicPr/>
          <p:nvPr/>
        </p:nvPicPr>
        <p:blipFill>
          <a:blip r:embed="rId2"/>
          <a:stretch/>
        </p:blipFill>
        <p:spPr>
          <a:xfrm>
            <a:off x="1735560" y="1599840"/>
            <a:ext cx="5671800" cy="4525560"/>
          </a:xfrm>
          <a:prstGeom prst="rect">
            <a:avLst/>
          </a:prstGeom>
          <a:ln>
            <a:noFill/>
          </a:ln>
        </p:spPr>
      </p:pic>
      <p:pic>
        <p:nvPicPr>
          <p:cNvPr id="38" name="" descr=""/>
          <p:cNvPicPr/>
          <p:nvPr/>
        </p:nvPicPr>
        <p:blipFill>
          <a:blip r:embed="rId3"/>
          <a:stretch/>
        </p:blipFill>
        <p:spPr>
          <a:xfrm>
            <a:off x="1735560" y="1599840"/>
            <a:ext cx="5671800" cy="45255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2640"/>
          </a:xfrm>
          <a:prstGeom prst="rect">
            <a:avLst/>
          </a:prstGeom>
        </p:spPr>
        <p:txBody>
          <a:bodyPr lIns="0" rIns="0" tIns="0" bIns="0" anchor="ctr"/>
          <a:p>
            <a:endParaRPr b="0" lang="pt-BR" sz="4400" spc="-1" strike="noStrike">
              <a:solidFill>
                <a:srgbClr val="000000"/>
              </a:solidFill>
              <a:uFill>
                <a:solidFill>
                  <a:srgbClr val="ffffff"/>
                </a:solidFill>
              </a:uFill>
              <a:latin typeface="Arial"/>
            </a:endParaRPr>
          </a:p>
        </p:txBody>
      </p:sp>
      <p:sp>
        <p:nvSpPr>
          <p:cNvPr id="45"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pt-BR"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rIns="0" tIns="0" bIns="0" anchor="ctr"/>
          <a:p>
            <a:endParaRPr b="0" lang="pt-BR" sz="4400" spc="-1" strike="noStrike">
              <a:solidFill>
                <a:srgbClr val="000000"/>
              </a:solidFill>
              <a:uFill>
                <a:solidFill>
                  <a:srgbClr val="ffffff"/>
                </a:solidFill>
              </a:uFill>
              <a:latin typeface="Arial"/>
            </a:endParaRPr>
          </a:p>
        </p:txBody>
      </p:sp>
      <p:sp>
        <p:nvSpPr>
          <p:cNvPr id="47" name="PlaceHolder 2"/>
          <p:cNvSpPr>
            <a:spLocks noGrp="1"/>
          </p:cNvSpPr>
          <p:nvPr>
            <p:ph type="body"/>
          </p:nvPr>
        </p:nvSpPr>
        <p:spPr>
          <a:xfrm>
            <a:off x="457200" y="1600200"/>
            <a:ext cx="8229240" cy="4525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rIns="0" tIns="0" bIns="0" anchor="ctr"/>
          <a:p>
            <a:endParaRPr b="0" lang="pt-BR" sz="4400" spc="-1" strike="noStrike">
              <a:solidFill>
                <a:srgbClr val="000000"/>
              </a:solidFill>
              <a:uFill>
                <a:solidFill>
                  <a:srgbClr val="ffffff"/>
                </a:solidFill>
              </a:uFill>
              <a:latin typeface="Arial"/>
            </a:endParaRPr>
          </a:p>
        </p:txBody>
      </p:sp>
      <p:sp>
        <p:nvSpPr>
          <p:cNvPr id="49" name="PlaceHolder 2"/>
          <p:cNvSpPr>
            <a:spLocks noGrp="1"/>
          </p:cNvSpPr>
          <p:nvPr>
            <p:ph type="body"/>
          </p:nvPr>
        </p:nvSpPr>
        <p:spPr>
          <a:xfrm>
            <a:off x="457200" y="1600200"/>
            <a:ext cx="4015800" cy="4525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50" name="PlaceHolder 3"/>
          <p:cNvSpPr>
            <a:spLocks noGrp="1"/>
          </p:cNvSpPr>
          <p:nvPr>
            <p:ph type="body"/>
          </p:nvPr>
        </p:nvSpPr>
        <p:spPr>
          <a:xfrm>
            <a:off x="4674240" y="1600200"/>
            <a:ext cx="4015800" cy="4525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2640"/>
          </a:xfrm>
          <a:prstGeom prst="rect">
            <a:avLst/>
          </a:prstGeom>
        </p:spPr>
        <p:txBody>
          <a:bodyPr lIns="0" rIns="0" tIns="0" bIns="0" anchor="ctr"/>
          <a:p>
            <a:endParaRPr b="0" lang="pt-BR"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pt-BR"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rIns="0" tIns="0" bIns="0" anchor="ctr"/>
          <a:p>
            <a:endParaRPr b="0" lang="pt-BR" sz="4400" spc="-1" strike="noStrike">
              <a:solidFill>
                <a:srgbClr val="000000"/>
              </a:solidFill>
              <a:uFill>
                <a:solidFill>
                  <a:srgbClr val="ffffff"/>
                </a:solidFill>
              </a:uFill>
              <a:latin typeface="Arial"/>
            </a:endParaRPr>
          </a:p>
        </p:txBody>
      </p:sp>
      <p:sp>
        <p:nvSpPr>
          <p:cNvPr id="54" name="PlaceHolder 2"/>
          <p:cNvSpPr>
            <a:spLocks noGrp="1"/>
          </p:cNvSpPr>
          <p:nvPr>
            <p:ph type="body"/>
          </p:nvPr>
        </p:nvSpPr>
        <p:spPr>
          <a:xfrm>
            <a:off x="457200" y="1600200"/>
            <a:ext cx="401580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55" name="PlaceHolder 3"/>
          <p:cNvSpPr>
            <a:spLocks noGrp="1"/>
          </p:cNvSpPr>
          <p:nvPr>
            <p:ph type="body"/>
          </p:nvPr>
        </p:nvSpPr>
        <p:spPr>
          <a:xfrm>
            <a:off x="457200" y="3964320"/>
            <a:ext cx="401580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56" name="PlaceHolder 4"/>
          <p:cNvSpPr>
            <a:spLocks noGrp="1"/>
          </p:cNvSpPr>
          <p:nvPr>
            <p:ph type="body"/>
          </p:nvPr>
        </p:nvSpPr>
        <p:spPr>
          <a:xfrm>
            <a:off x="4674240" y="1600200"/>
            <a:ext cx="4015800" cy="4525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p>
            <a:endParaRPr b="0" lang="pt-BR" sz="4400" spc="-1" strike="noStrike">
              <a:solidFill>
                <a:srgbClr val="000000"/>
              </a:solidFill>
              <a:uFill>
                <a:solidFill>
                  <a:srgbClr val="ffffff"/>
                </a:solidFill>
              </a:uFill>
              <a:latin typeface="Arial"/>
            </a:endParaRPr>
          </a:p>
        </p:txBody>
      </p:sp>
      <p:sp>
        <p:nvSpPr>
          <p:cNvPr id="6"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pt-BR"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8229240" cy="1142640"/>
          </a:xfrm>
          <a:prstGeom prst="rect">
            <a:avLst/>
          </a:prstGeom>
        </p:spPr>
        <p:txBody>
          <a:bodyPr lIns="0" rIns="0" tIns="0" bIns="0" anchor="ctr"/>
          <a:p>
            <a:endParaRPr b="0" lang="pt-BR" sz="4400" spc="-1" strike="noStrike">
              <a:solidFill>
                <a:srgbClr val="000000"/>
              </a:solidFill>
              <a:uFill>
                <a:solidFill>
                  <a:srgbClr val="ffffff"/>
                </a:solidFill>
              </a:uFill>
              <a:latin typeface="Arial"/>
            </a:endParaRPr>
          </a:p>
        </p:txBody>
      </p:sp>
      <p:sp>
        <p:nvSpPr>
          <p:cNvPr id="58" name="PlaceHolder 2"/>
          <p:cNvSpPr>
            <a:spLocks noGrp="1"/>
          </p:cNvSpPr>
          <p:nvPr>
            <p:ph type="body"/>
          </p:nvPr>
        </p:nvSpPr>
        <p:spPr>
          <a:xfrm>
            <a:off x="457200" y="1600200"/>
            <a:ext cx="4015800" cy="4525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59" name="PlaceHolder 3"/>
          <p:cNvSpPr>
            <a:spLocks noGrp="1"/>
          </p:cNvSpPr>
          <p:nvPr>
            <p:ph type="body"/>
          </p:nvPr>
        </p:nvSpPr>
        <p:spPr>
          <a:xfrm>
            <a:off x="4674240" y="1600200"/>
            <a:ext cx="401580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60" name="PlaceHolder 4"/>
          <p:cNvSpPr>
            <a:spLocks noGrp="1"/>
          </p:cNvSpPr>
          <p:nvPr>
            <p:ph type="body"/>
          </p:nvPr>
        </p:nvSpPr>
        <p:spPr>
          <a:xfrm>
            <a:off x="4674240" y="3964320"/>
            <a:ext cx="401580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680"/>
            <a:ext cx="8229240" cy="1142640"/>
          </a:xfrm>
          <a:prstGeom prst="rect">
            <a:avLst/>
          </a:prstGeom>
        </p:spPr>
        <p:txBody>
          <a:bodyPr lIns="0" rIns="0" tIns="0" bIns="0" anchor="ctr"/>
          <a:p>
            <a:endParaRPr b="0" lang="pt-BR" sz="4400" spc="-1" strike="noStrike">
              <a:solidFill>
                <a:srgbClr val="000000"/>
              </a:solidFill>
              <a:uFill>
                <a:solidFill>
                  <a:srgbClr val="ffffff"/>
                </a:solidFill>
              </a:uFill>
              <a:latin typeface="Arial"/>
            </a:endParaRPr>
          </a:p>
        </p:txBody>
      </p:sp>
      <p:sp>
        <p:nvSpPr>
          <p:cNvPr id="62" name="PlaceHolder 2"/>
          <p:cNvSpPr>
            <a:spLocks noGrp="1"/>
          </p:cNvSpPr>
          <p:nvPr>
            <p:ph type="body"/>
          </p:nvPr>
        </p:nvSpPr>
        <p:spPr>
          <a:xfrm>
            <a:off x="457200" y="1600200"/>
            <a:ext cx="401580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63" name="PlaceHolder 3"/>
          <p:cNvSpPr>
            <a:spLocks noGrp="1"/>
          </p:cNvSpPr>
          <p:nvPr>
            <p:ph type="body"/>
          </p:nvPr>
        </p:nvSpPr>
        <p:spPr>
          <a:xfrm>
            <a:off x="4674240" y="1600200"/>
            <a:ext cx="401580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64" name="PlaceHolder 4"/>
          <p:cNvSpPr>
            <a:spLocks noGrp="1"/>
          </p:cNvSpPr>
          <p:nvPr>
            <p:ph type="body"/>
          </p:nvPr>
        </p:nvSpPr>
        <p:spPr>
          <a:xfrm>
            <a:off x="457200" y="3964320"/>
            <a:ext cx="822924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680"/>
            <a:ext cx="8229240" cy="1142640"/>
          </a:xfrm>
          <a:prstGeom prst="rect">
            <a:avLst/>
          </a:prstGeom>
        </p:spPr>
        <p:txBody>
          <a:bodyPr lIns="0" rIns="0" tIns="0" bIns="0" anchor="ctr"/>
          <a:p>
            <a:endParaRPr b="0" lang="pt-BR" sz="4400" spc="-1" strike="noStrike">
              <a:solidFill>
                <a:srgbClr val="000000"/>
              </a:solidFill>
              <a:uFill>
                <a:solidFill>
                  <a:srgbClr val="ffffff"/>
                </a:solidFill>
              </a:uFill>
              <a:latin typeface="Arial"/>
            </a:endParaRPr>
          </a:p>
        </p:txBody>
      </p:sp>
      <p:sp>
        <p:nvSpPr>
          <p:cNvPr id="66" name="PlaceHolder 2"/>
          <p:cNvSpPr>
            <a:spLocks noGrp="1"/>
          </p:cNvSpPr>
          <p:nvPr>
            <p:ph type="body"/>
          </p:nvPr>
        </p:nvSpPr>
        <p:spPr>
          <a:xfrm>
            <a:off x="457200" y="1600200"/>
            <a:ext cx="822924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67" name="PlaceHolder 3"/>
          <p:cNvSpPr>
            <a:spLocks noGrp="1"/>
          </p:cNvSpPr>
          <p:nvPr>
            <p:ph type="body"/>
          </p:nvPr>
        </p:nvSpPr>
        <p:spPr>
          <a:xfrm>
            <a:off x="457200" y="3964320"/>
            <a:ext cx="822924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2640"/>
          </a:xfrm>
          <a:prstGeom prst="rect">
            <a:avLst/>
          </a:prstGeom>
        </p:spPr>
        <p:txBody>
          <a:bodyPr lIns="0" rIns="0" tIns="0" bIns="0" anchor="ctr"/>
          <a:p>
            <a:endParaRPr b="0" lang="pt-BR" sz="4400" spc="-1" strike="noStrike">
              <a:solidFill>
                <a:srgbClr val="000000"/>
              </a:solidFill>
              <a:uFill>
                <a:solidFill>
                  <a:srgbClr val="ffffff"/>
                </a:solidFill>
              </a:uFill>
              <a:latin typeface="Arial"/>
            </a:endParaRPr>
          </a:p>
        </p:txBody>
      </p:sp>
      <p:sp>
        <p:nvSpPr>
          <p:cNvPr id="69" name="PlaceHolder 2"/>
          <p:cNvSpPr>
            <a:spLocks noGrp="1"/>
          </p:cNvSpPr>
          <p:nvPr>
            <p:ph type="body"/>
          </p:nvPr>
        </p:nvSpPr>
        <p:spPr>
          <a:xfrm>
            <a:off x="457200" y="1600200"/>
            <a:ext cx="401580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70" name="PlaceHolder 3"/>
          <p:cNvSpPr>
            <a:spLocks noGrp="1"/>
          </p:cNvSpPr>
          <p:nvPr>
            <p:ph type="body"/>
          </p:nvPr>
        </p:nvSpPr>
        <p:spPr>
          <a:xfrm>
            <a:off x="4674240" y="1600200"/>
            <a:ext cx="401580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71" name="PlaceHolder 4"/>
          <p:cNvSpPr>
            <a:spLocks noGrp="1"/>
          </p:cNvSpPr>
          <p:nvPr>
            <p:ph type="body"/>
          </p:nvPr>
        </p:nvSpPr>
        <p:spPr>
          <a:xfrm>
            <a:off x="4674240" y="3964320"/>
            <a:ext cx="401580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72" name="PlaceHolder 5"/>
          <p:cNvSpPr>
            <a:spLocks noGrp="1"/>
          </p:cNvSpPr>
          <p:nvPr>
            <p:ph type="body"/>
          </p:nvPr>
        </p:nvSpPr>
        <p:spPr>
          <a:xfrm>
            <a:off x="457200" y="3964320"/>
            <a:ext cx="401580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2640"/>
          </a:xfrm>
          <a:prstGeom prst="rect">
            <a:avLst/>
          </a:prstGeom>
        </p:spPr>
        <p:txBody>
          <a:bodyPr lIns="0" rIns="0" tIns="0" bIns="0" anchor="ctr"/>
          <a:p>
            <a:endParaRPr b="0" lang="pt-BR" sz="4400" spc="-1" strike="noStrike">
              <a:solidFill>
                <a:srgbClr val="000000"/>
              </a:solidFill>
              <a:uFill>
                <a:solidFill>
                  <a:srgbClr val="ffffff"/>
                </a:solidFill>
              </a:uFill>
              <a:latin typeface="Arial"/>
            </a:endParaRPr>
          </a:p>
        </p:txBody>
      </p:sp>
      <p:sp>
        <p:nvSpPr>
          <p:cNvPr id="74" name="PlaceHolder 2"/>
          <p:cNvSpPr>
            <a:spLocks noGrp="1"/>
          </p:cNvSpPr>
          <p:nvPr>
            <p:ph type="body"/>
          </p:nvPr>
        </p:nvSpPr>
        <p:spPr>
          <a:xfrm>
            <a:off x="457200" y="1600200"/>
            <a:ext cx="8229240" cy="4525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75" name="PlaceHolder 3"/>
          <p:cNvSpPr>
            <a:spLocks noGrp="1"/>
          </p:cNvSpPr>
          <p:nvPr>
            <p:ph type="body"/>
          </p:nvPr>
        </p:nvSpPr>
        <p:spPr>
          <a:xfrm>
            <a:off x="457200" y="1600200"/>
            <a:ext cx="8229240" cy="4525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pic>
        <p:nvPicPr>
          <p:cNvPr id="76" name="" descr=""/>
          <p:cNvPicPr/>
          <p:nvPr/>
        </p:nvPicPr>
        <p:blipFill>
          <a:blip r:embed="rId2"/>
          <a:stretch/>
        </p:blipFill>
        <p:spPr>
          <a:xfrm>
            <a:off x="1735560" y="1599840"/>
            <a:ext cx="5671800" cy="4525560"/>
          </a:xfrm>
          <a:prstGeom prst="rect">
            <a:avLst/>
          </a:prstGeom>
          <a:ln>
            <a:noFill/>
          </a:ln>
        </p:spPr>
      </p:pic>
      <p:pic>
        <p:nvPicPr>
          <p:cNvPr id="77" name="" descr=""/>
          <p:cNvPicPr/>
          <p:nvPr/>
        </p:nvPicPr>
        <p:blipFill>
          <a:blip r:embed="rId3"/>
          <a:stretch/>
        </p:blipFill>
        <p:spPr>
          <a:xfrm>
            <a:off x="1735560" y="1599840"/>
            <a:ext cx="5671800" cy="452556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4680"/>
            <a:ext cx="8229240" cy="1142640"/>
          </a:xfrm>
          <a:prstGeom prst="rect">
            <a:avLst/>
          </a:prstGeom>
        </p:spPr>
        <p:txBody>
          <a:bodyPr lIns="0" rIns="0" tIns="0" bIns="0" anchor="ctr"/>
          <a:p>
            <a:endParaRPr b="0" lang="pt-BR" sz="4400" spc="-1" strike="noStrike">
              <a:solidFill>
                <a:srgbClr val="000000"/>
              </a:solidFill>
              <a:uFill>
                <a:solidFill>
                  <a:srgbClr val="ffffff"/>
                </a:solidFill>
              </a:uFill>
              <a:latin typeface="Arial"/>
            </a:endParaRPr>
          </a:p>
        </p:txBody>
      </p:sp>
      <p:sp>
        <p:nvSpPr>
          <p:cNvPr id="84"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pt-BR"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4680"/>
            <a:ext cx="8229240" cy="1142640"/>
          </a:xfrm>
          <a:prstGeom prst="rect">
            <a:avLst/>
          </a:prstGeom>
        </p:spPr>
        <p:txBody>
          <a:bodyPr lIns="0" rIns="0" tIns="0" bIns="0" anchor="ctr"/>
          <a:p>
            <a:endParaRPr b="0" lang="pt-BR" sz="4400" spc="-1" strike="noStrike">
              <a:solidFill>
                <a:srgbClr val="000000"/>
              </a:solidFill>
              <a:uFill>
                <a:solidFill>
                  <a:srgbClr val="ffffff"/>
                </a:solidFill>
              </a:uFill>
              <a:latin typeface="Arial"/>
            </a:endParaRPr>
          </a:p>
        </p:txBody>
      </p:sp>
      <p:sp>
        <p:nvSpPr>
          <p:cNvPr id="86" name="PlaceHolder 2"/>
          <p:cNvSpPr>
            <a:spLocks noGrp="1"/>
          </p:cNvSpPr>
          <p:nvPr>
            <p:ph type="body"/>
          </p:nvPr>
        </p:nvSpPr>
        <p:spPr>
          <a:xfrm>
            <a:off x="457200" y="1600200"/>
            <a:ext cx="8229240" cy="4525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4680"/>
            <a:ext cx="8229240" cy="1142640"/>
          </a:xfrm>
          <a:prstGeom prst="rect">
            <a:avLst/>
          </a:prstGeom>
        </p:spPr>
        <p:txBody>
          <a:bodyPr lIns="0" rIns="0" tIns="0" bIns="0" anchor="ctr"/>
          <a:p>
            <a:endParaRPr b="0" lang="pt-BR" sz="4400" spc="-1" strike="noStrike">
              <a:solidFill>
                <a:srgbClr val="000000"/>
              </a:solidFill>
              <a:uFill>
                <a:solidFill>
                  <a:srgbClr val="ffffff"/>
                </a:solidFill>
              </a:uFill>
              <a:latin typeface="Arial"/>
            </a:endParaRPr>
          </a:p>
        </p:txBody>
      </p:sp>
      <p:sp>
        <p:nvSpPr>
          <p:cNvPr id="88" name="PlaceHolder 2"/>
          <p:cNvSpPr>
            <a:spLocks noGrp="1"/>
          </p:cNvSpPr>
          <p:nvPr>
            <p:ph type="body"/>
          </p:nvPr>
        </p:nvSpPr>
        <p:spPr>
          <a:xfrm>
            <a:off x="457200" y="1600200"/>
            <a:ext cx="4015800" cy="4525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89" name="PlaceHolder 3"/>
          <p:cNvSpPr>
            <a:spLocks noGrp="1"/>
          </p:cNvSpPr>
          <p:nvPr>
            <p:ph type="body"/>
          </p:nvPr>
        </p:nvSpPr>
        <p:spPr>
          <a:xfrm>
            <a:off x="4674240" y="1600200"/>
            <a:ext cx="4015800" cy="4525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4680"/>
            <a:ext cx="8229240" cy="1142640"/>
          </a:xfrm>
          <a:prstGeom prst="rect">
            <a:avLst/>
          </a:prstGeom>
        </p:spPr>
        <p:txBody>
          <a:bodyPr lIns="0" rIns="0" tIns="0" bIns="0" anchor="ctr"/>
          <a:p>
            <a:endParaRPr b="0" lang="pt-BR" sz="44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p>
            <a:endParaRPr b="0" lang="pt-BR" sz="4400" spc="-1" strike="noStrike">
              <a:solidFill>
                <a:srgbClr val="000000"/>
              </a:solidFill>
              <a:uFill>
                <a:solidFill>
                  <a:srgbClr val="ffffff"/>
                </a:solidFill>
              </a:uFill>
              <a:latin typeface="Arial"/>
            </a:endParaRPr>
          </a:p>
        </p:txBody>
      </p:sp>
      <p:sp>
        <p:nvSpPr>
          <p:cNvPr id="8" name="PlaceHolder 2"/>
          <p:cNvSpPr>
            <a:spLocks noGrp="1"/>
          </p:cNvSpPr>
          <p:nvPr>
            <p:ph type="body"/>
          </p:nvPr>
        </p:nvSpPr>
        <p:spPr>
          <a:xfrm>
            <a:off x="457200" y="1600200"/>
            <a:ext cx="8229240" cy="4525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pt-BR"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4680"/>
            <a:ext cx="8229240" cy="1142640"/>
          </a:xfrm>
          <a:prstGeom prst="rect">
            <a:avLst/>
          </a:prstGeom>
        </p:spPr>
        <p:txBody>
          <a:bodyPr lIns="0" rIns="0" tIns="0" bIns="0" anchor="ctr"/>
          <a:p>
            <a:endParaRPr b="0" lang="pt-BR" sz="4400" spc="-1" strike="noStrike">
              <a:solidFill>
                <a:srgbClr val="000000"/>
              </a:solidFill>
              <a:uFill>
                <a:solidFill>
                  <a:srgbClr val="ffffff"/>
                </a:solidFill>
              </a:uFill>
              <a:latin typeface="Arial"/>
            </a:endParaRPr>
          </a:p>
        </p:txBody>
      </p:sp>
      <p:sp>
        <p:nvSpPr>
          <p:cNvPr id="93" name="PlaceHolder 2"/>
          <p:cNvSpPr>
            <a:spLocks noGrp="1"/>
          </p:cNvSpPr>
          <p:nvPr>
            <p:ph type="body"/>
          </p:nvPr>
        </p:nvSpPr>
        <p:spPr>
          <a:xfrm>
            <a:off x="457200" y="1600200"/>
            <a:ext cx="401580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94" name="PlaceHolder 3"/>
          <p:cNvSpPr>
            <a:spLocks noGrp="1"/>
          </p:cNvSpPr>
          <p:nvPr>
            <p:ph type="body"/>
          </p:nvPr>
        </p:nvSpPr>
        <p:spPr>
          <a:xfrm>
            <a:off x="457200" y="3964320"/>
            <a:ext cx="401580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95" name="PlaceHolder 4"/>
          <p:cNvSpPr>
            <a:spLocks noGrp="1"/>
          </p:cNvSpPr>
          <p:nvPr>
            <p:ph type="body"/>
          </p:nvPr>
        </p:nvSpPr>
        <p:spPr>
          <a:xfrm>
            <a:off x="4674240" y="1600200"/>
            <a:ext cx="4015800" cy="4525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4680"/>
            <a:ext cx="8229240" cy="1142640"/>
          </a:xfrm>
          <a:prstGeom prst="rect">
            <a:avLst/>
          </a:prstGeom>
        </p:spPr>
        <p:txBody>
          <a:bodyPr lIns="0" rIns="0" tIns="0" bIns="0" anchor="ctr"/>
          <a:p>
            <a:endParaRPr b="0" lang="pt-BR" sz="4400" spc="-1" strike="noStrike">
              <a:solidFill>
                <a:srgbClr val="000000"/>
              </a:solidFill>
              <a:uFill>
                <a:solidFill>
                  <a:srgbClr val="ffffff"/>
                </a:solidFill>
              </a:uFill>
              <a:latin typeface="Arial"/>
            </a:endParaRPr>
          </a:p>
        </p:txBody>
      </p:sp>
      <p:sp>
        <p:nvSpPr>
          <p:cNvPr id="97" name="PlaceHolder 2"/>
          <p:cNvSpPr>
            <a:spLocks noGrp="1"/>
          </p:cNvSpPr>
          <p:nvPr>
            <p:ph type="body"/>
          </p:nvPr>
        </p:nvSpPr>
        <p:spPr>
          <a:xfrm>
            <a:off x="457200" y="1600200"/>
            <a:ext cx="4015800" cy="4525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98" name="PlaceHolder 3"/>
          <p:cNvSpPr>
            <a:spLocks noGrp="1"/>
          </p:cNvSpPr>
          <p:nvPr>
            <p:ph type="body"/>
          </p:nvPr>
        </p:nvSpPr>
        <p:spPr>
          <a:xfrm>
            <a:off x="4674240" y="1600200"/>
            <a:ext cx="401580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99" name="PlaceHolder 4"/>
          <p:cNvSpPr>
            <a:spLocks noGrp="1"/>
          </p:cNvSpPr>
          <p:nvPr>
            <p:ph type="body"/>
          </p:nvPr>
        </p:nvSpPr>
        <p:spPr>
          <a:xfrm>
            <a:off x="4674240" y="3964320"/>
            <a:ext cx="401580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4680"/>
            <a:ext cx="8229240" cy="1142640"/>
          </a:xfrm>
          <a:prstGeom prst="rect">
            <a:avLst/>
          </a:prstGeom>
        </p:spPr>
        <p:txBody>
          <a:bodyPr lIns="0" rIns="0" tIns="0" bIns="0" anchor="ctr"/>
          <a:p>
            <a:endParaRPr b="0" lang="pt-BR" sz="4400" spc="-1" strike="noStrike">
              <a:solidFill>
                <a:srgbClr val="000000"/>
              </a:solidFill>
              <a:uFill>
                <a:solidFill>
                  <a:srgbClr val="ffffff"/>
                </a:solidFill>
              </a:uFill>
              <a:latin typeface="Arial"/>
            </a:endParaRPr>
          </a:p>
        </p:txBody>
      </p:sp>
      <p:sp>
        <p:nvSpPr>
          <p:cNvPr id="101" name="PlaceHolder 2"/>
          <p:cNvSpPr>
            <a:spLocks noGrp="1"/>
          </p:cNvSpPr>
          <p:nvPr>
            <p:ph type="body"/>
          </p:nvPr>
        </p:nvSpPr>
        <p:spPr>
          <a:xfrm>
            <a:off x="457200" y="1600200"/>
            <a:ext cx="401580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102" name="PlaceHolder 3"/>
          <p:cNvSpPr>
            <a:spLocks noGrp="1"/>
          </p:cNvSpPr>
          <p:nvPr>
            <p:ph type="body"/>
          </p:nvPr>
        </p:nvSpPr>
        <p:spPr>
          <a:xfrm>
            <a:off x="4674240" y="1600200"/>
            <a:ext cx="401580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103" name="PlaceHolder 4"/>
          <p:cNvSpPr>
            <a:spLocks noGrp="1"/>
          </p:cNvSpPr>
          <p:nvPr>
            <p:ph type="body"/>
          </p:nvPr>
        </p:nvSpPr>
        <p:spPr>
          <a:xfrm>
            <a:off x="457200" y="3964320"/>
            <a:ext cx="822924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4680"/>
            <a:ext cx="8229240" cy="1142640"/>
          </a:xfrm>
          <a:prstGeom prst="rect">
            <a:avLst/>
          </a:prstGeom>
        </p:spPr>
        <p:txBody>
          <a:bodyPr lIns="0" rIns="0" tIns="0" bIns="0" anchor="ctr"/>
          <a:p>
            <a:endParaRPr b="0" lang="pt-BR" sz="4400" spc="-1" strike="noStrike">
              <a:solidFill>
                <a:srgbClr val="000000"/>
              </a:solidFill>
              <a:uFill>
                <a:solidFill>
                  <a:srgbClr val="ffffff"/>
                </a:solidFill>
              </a:uFill>
              <a:latin typeface="Arial"/>
            </a:endParaRPr>
          </a:p>
        </p:txBody>
      </p:sp>
      <p:sp>
        <p:nvSpPr>
          <p:cNvPr id="105" name="PlaceHolder 2"/>
          <p:cNvSpPr>
            <a:spLocks noGrp="1"/>
          </p:cNvSpPr>
          <p:nvPr>
            <p:ph type="body"/>
          </p:nvPr>
        </p:nvSpPr>
        <p:spPr>
          <a:xfrm>
            <a:off x="457200" y="1600200"/>
            <a:ext cx="822924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106" name="PlaceHolder 3"/>
          <p:cNvSpPr>
            <a:spLocks noGrp="1"/>
          </p:cNvSpPr>
          <p:nvPr>
            <p:ph type="body"/>
          </p:nvPr>
        </p:nvSpPr>
        <p:spPr>
          <a:xfrm>
            <a:off x="457200" y="3964320"/>
            <a:ext cx="822924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4680"/>
            <a:ext cx="8229240" cy="1142640"/>
          </a:xfrm>
          <a:prstGeom prst="rect">
            <a:avLst/>
          </a:prstGeom>
        </p:spPr>
        <p:txBody>
          <a:bodyPr lIns="0" rIns="0" tIns="0" bIns="0" anchor="ctr"/>
          <a:p>
            <a:endParaRPr b="0" lang="pt-BR" sz="4400" spc="-1" strike="noStrike">
              <a:solidFill>
                <a:srgbClr val="000000"/>
              </a:solidFill>
              <a:uFill>
                <a:solidFill>
                  <a:srgbClr val="ffffff"/>
                </a:solidFill>
              </a:uFill>
              <a:latin typeface="Arial"/>
            </a:endParaRPr>
          </a:p>
        </p:txBody>
      </p:sp>
      <p:sp>
        <p:nvSpPr>
          <p:cNvPr id="108" name="PlaceHolder 2"/>
          <p:cNvSpPr>
            <a:spLocks noGrp="1"/>
          </p:cNvSpPr>
          <p:nvPr>
            <p:ph type="body"/>
          </p:nvPr>
        </p:nvSpPr>
        <p:spPr>
          <a:xfrm>
            <a:off x="457200" y="1600200"/>
            <a:ext cx="401580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109" name="PlaceHolder 3"/>
          <p:cNvSpPr>
            <a:spLocks noGrp="1"/>
          </p:cNvSpPr>
          <p:nvPr>
            <p:ph type="body"/>
          </p:nvPr>
        </p:nvSpPr>
        <p:spPr>
          <a:xfrm>
            <a:off x="4674240" y="1600200"/>
            <a:ext cx="401580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110" name="PlaceHolder 4"/>
          <p:cNvSpPr>
            <a:spLocks noGrp="1"/>
          </p:cNvSpPr>
          <p:nvPr>
            <p:ph type="body"/>
          </p:nvPr>
        </p:nvSpPr>
        <p:spPr>
          <a:xfrm>
            <a:off x="4674240" y="3964320"/>
            <a:ext cx="401580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111" name="PlaceHolder 5"/>
          <p:cNvSpPr>
            <a:spLocks noGrp="1"/>
          </p:cNvSpPr>
          <p:nvPr>
            <p:ph type="body"/>
          </p:nvPr>
        </p:nvSpPr>
        <p:spPr>
          <a:xfrm>
            <a:off x="457200" y="3964320"/>
            <a:ext cx="401580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4680"/>
            <a:ext cx="8229240" cy="1142640"/>
          </a:xfrm>
          <a:prstGeom prst="rect">
            <a:avLst/>
          </a:prstGeom>
        </p:spPr>
        <p:txBody>
          <a:bodyPr lIns="0" rIns="0" tIns="0" bIns="0" anchor="ctr"/>
          <a:p>
            <a:endParaRPr b="0" lang="pt-BR" sz="4400" spc="-1" strike="noStrike">
              <a:solidFill>
                <a:srgbClr val="000000"/>
              </a:solidFill>
              <a:uFill>
                <a:solidFill>
                  <a:srgbClr val="ffffff"/>
                </a:solidFill>
              </a:uFill>
              <a:latin typeface="Arial"/>
            </a:endParaRPr>
          </a:p>
        </p:txBody>
      </p:sp>
      <p:sp>
        <p:nvSpPr>
          <p:cNvPr id="113" name="PlaceHolder 2"/>
          <p:cNvSpPr>
            <a:spLocks noGrp="1"/>
          </p:cNvSpPr>
          <p:nvPr>
            <p:ph type="body"/>
          </p:nvPr>
        </p:nvSpPr>
        <p:spPr>
          <a:xfrm>
            <a:off x="457200" y="1600200"/>
            <a:ext cx="8229240" cy="4525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114" name="PlaceHolder 3"/>
          <p:cNvSpPr>
            <a:spLocks noGrp="1"/>
          </p:cNvSpPr>
          <p:nvPr>
            <p:ph type="body"/>
          </p:nvPr>
        </p:nvSpPr>
        <p:spPr>
          <a:xfrm>
            <a:off x="457200" y="1600200"/>
            <a:ext cx="8229240" cy="4525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pic>
        <p:nvPicPr>
          <p:cNvPr id="115" name="" descr=""/>
          <p:cNvPicPr/>
          <p:nvPr/>
        </p:nvPicPr>
        <p:blipFill>
          <a:blip r:embed="rId2"/>
          <a:stretch/>
        </p:blipFill>
        <p:spPr>
          <a:xfrm>
            <a:off x="1735560" y="1599840"/>
            <a:ext cx="5671800" cy="4525560"/>
          </a:xfrm>
          <a:prstGeom prst="rect">
            <a:avLst/>
          </a:prstGeom>
          <a:ln>
            <a:noFill/>
          </a:ln>
        </p:spPr>
      </p:pic>
      <p:pic>
        <p:nvPicPr>
          <p:cNvPr id="116" name="" descr=""/>
          <p:cNvPicPr/>
          <p:nvPr/>
        </p:nvPicPr>
        <p:blipFill>
          <a:blip r:embed="rId3"/>
          <a:stretch/>
        </p:blipFill>
        <p:spPr>
          <a:xfrm>
            <a:off x="1735560" y="1599840"/>
            <a:ext cx="5671800" cy="452556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p>
            <a:endParaRPr b="0" lang="pt-BR" sz="4400" spc="-1" strike="noStrike">
              <a:solidFill>
                <a:srgbClr val="000000"/>
              </a:solidFill>
              <a:uFill>
                <a:solidFill>
                  <a:srgbClr val="ffffff"/>
                </a:solidFill>
              </a:uFill>
              <a:latin typeface="Arial"/>
            </a:endParaRPr>
          </a:p>
        </p:txBody>
      </p:sp>
      <p:sp>
        <p:nvSpPr>
          <p:cNvPr id="10" name="PlaceHolder 2"/>
          <p:cNvSpPr>
            <a:spLocks noGrp="1"/>
          </p:cNvSpPr>
          <p:nvPr>
            <p:ph type="body"/>
          </p:nvPr>
        </p:nvSpPr>
        <p:spPr>
          <a:xfrm>
            <a:off x="457200" y="1600200"/>
            <a:ext cx="4015800" cy="4525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p>
            <a:endParaRPr b="0" lang="pt-BR"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pt-BR"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p>
            <a:endParaRPr b="0" lang="pt-BR" sz="4400" spc="-1" strike="noStrike">
              <a:solidFill>
                <a:srgbClr val="000000"/>
              </a:solidFill>
              <a:uFill>
                <a:solidFill>
                  <a:srgbClr val="ffffff"/>
                </a:solidFill>
              </a:uFill>
              <a:latin typeface="Arial"/>
            </a:endParaRPr>
          </a:p>
        </p:txBody>
      </p:sp>
      <p:sp>
        <p:nvSpPr>
          <p:cNvPr id="15" name="PlaceHolder 2"/>
          <p:cNvSpPr>
            <a:spLocks noGrp="1"/>
          </p:cNvSpPr>
          <p:nvPr>
            <p:ph type="body"/>
          </p:nvPr>
        </p:nvSpPr>
        <p:spPr>
          <a:xfrm>
            <a:off x="457200" y="1600200"/>
            <a:ext cx="401580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16" name="PlaceHolder 3"/>
          <p:cNvSpPr>
            <a:spLocks noGrp="1"/>
          </p:cNvSpPr>
          <p:nvPr>
            <p:ph type="body"/>
          </p:nvPr>
        </p:nvSpPr>
        <p:spPr>
          <a:xfrm>
            <a:off x="457200" y="3964320"/>
            <a:ext cx="401580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17" name="PlaceHolder 4"/>
          <p:cNvSpPr>
            <a:spLocks noGrp="1"/>
          </p:cNvSpPr>
          <p:nvPr>
            <p:ph type="body"/>
          </p:nvPr>
        </p:nvSpPr>
        <p:spPr>
          <a:xfrm>
            <a:off x="4674240" y="1600200"/>
            <a:ext cx="4015800" cy="4525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p>
            <a:endParaRPr b="0" lang="pt-BR" sz="4400" spc="-1" strike="noStrike">
              <a:solidFill>
                <a:srgbClr val="000000"/>
              </a:solidFill>
              <a:uFill>
                <a:solidFill>
                  <a:srgbClr val="ffffff"/>
                </a:solidFill>
              </a:uFill>
              <a:latin typeface="Arial"/>
            </a:endParaRPr>
          </a:p>
        </p:txBody>
      </p:sp>
      <p:sp>
        <p:nvSpPr>
          <p:cNvPr id="19" name="PlaceHolder 2"/>
          <p:cNvSpPr>
            <a:spLocks noGrp="1"/>
          </p:cNvSpPr>
          <p:nvPr>
            <p:ph type="body"/>
          </p:nvPr>
        </p:nvSpPr>
        <p:spPr>
          <a:xfrm>
            <a:off x="457200" y="1600200"/>
            <a:ext cx="4015800" cy="4525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p>
            <a:endParaRPr b="0" lang="pt-BR" sz="4400" spc="-1" strike="noStrike">
              <a:solidFill>
                <a:srgbClr val="000000"/>
              </a:solidFill>
              <a:uFill>
                <a:solidFill>
                  <a:srgbClr val="ffffff"/>
                </a:solidFill>
              </a:uFill>
              <a:latin typeface="Arial"/>
            </a:endParaRPr>
          </a:p>
        </p:txBody>
      </p:sp>
      <p:sp>
        <p:nvSpPr>
          <p:cNvPr id="23" name="PlaceHolder 2"/>
          <p:cNvSpPr>
            <a:spLocks noGrp="1"/>
          </p:cNvSpPr>
          <p:nvPr>
            <p:ph type="body"/>
          </p:nvPr>
        </p:nvSpPr>
        <p:spPr>
          <a:xfrm>
            <a:off x="457200" y="1600200"/>
            <a:ext cx="401580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rIns="0" tIns="0" bIns="0"/>
          <a:p>
            <a:endParaRPr b="0" lang="pt-BR" sz="3200" spc="-1" strike="noStrike">
              <a:solidFill>
                <a:srgbClr val="000000"/>
              </a:solidFill>
              <a:uFill>
                <a:solidFill>
                  <a:srgbClr val="ffffff"/>
                </a:solidFill>
              </a:u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body"/>
          </p:nvPr>
        </p:nvSpPr>
        <p:spPr>
          <a:xfrm>
            <a:off x="457200" y="1600200"/>
            <a:ext cx="8229240" cy="4525560"/>
          </a:xfrm>
          <a:prstGeom prst="rect">
            <a:avLst/>
          </a:prstGeom>
        </p:spPr>
        <p:txBody>
          <a:bodyPr/>
          <a:p>
            <a:pPr marL="432000" indent="-324000">
              <a:buClr>
                <a:srgbClr val="000000"/>
              </a:buClr>
              <a:buSzPct val="45000"/>
              <a:buFont typeface="Wingdings" charset="2"/>
              <a:buChar char=""/>
            </a:pPr>
            <a:r>
              <a:rPr b="0" lang="pt-BR" sz="3200" spc="-1" strike="noStrike">
                <a:solidFill>
                  <a:srgbClr val="000000"/>
                </a:solidFill>
                <a:uFill>
                  <a:solidFill>
                    <a:srgbClr val="ffffff"/>
                  </a:solidFill>
                </a:uFill>
                <a:latin typeface="Calibri"/>
              </a:rPr>
              <a:t>Clique para editar o formato do texto da estrutura de tópicos</a:t>
            </a:r>
            <a:endParaRPr b="0" lang="pt-BR" sz="32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pt-BR" sz="3200" spc="-1" strike="noStrike">
                <a:solidFill>
                  <a:srgbClr val="000000"/>
                </a:solidFill>
                <a:uFill>
                  <a:solidFill>
                    <a:srgbClr val="ffffff"/>
                  </a:solidFill>
                </a:uFill>
                <a:latin typeface="Calibri"/>
              </a:rPr>
              <a:t>2.º nível da estrutura de tópicos</a:t>
            </a:r>
            <a:endParaRPr b="0" lang="pt-BR" sz="32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pt-BR" sz="3200" spc="-1" strike="noStrike">
                <a:solidFill>
                  <a:srgbClr val="000000"/>
                </a:solidFill>
                <a:uFill>
                  <a:solidFill>
                    <a:srgbClr val="ffffff"/>
                  </a:solidFill>
                </a:uFill>
                <a:latin typeface="Calibri"/>
              </a:rPr>
              <a:t>3.º nível da estrutura de tópicos</a:t>
            </a:r>
            <a:endParaRPr b="0" lang="pt-BR" sz="32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pt-BR" sz="3200" spc="-1" strike="noStrike">
                <a:solidFill>
                  <a:srgbClr val="000000"/>
                </a:solidFill>
                <a:uFill>
                  <a:solidFill>
                    <a:srgbClr val="ffffff"/>
                  </a:solidFill>
                </a:uFill>
                <a:latin typeface="Calibri"/>
              </a:rPr>
              <a:t>4.º nível da estrutura de tópicos</a:t>
            </a:r>
            <a:endParaRPr b="0" lang="pt-BR" sz="32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pt-BR" sz="3200" spc="-1" strike="noStrike">
                <a:solidFill>
                  <a:srgbClr val="000000"/>
                </a:solidFill>
                <a:uFill>
                  <a:solidFill>
                    <a:srgbClr val="ffffff"/>
                  </a:solidFill>
                </a:uFill>
                <a:latin typeface="Calibri"/>
              </a:rPr>
              <a:t>5.º nível da estrutura de tópicos</a:t>
            </a:r>
            <a:endParaRPr b="0" lang="pt-BR" sz="32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pt-BR" sz="3200" spc="-1" strike="noStrike">
                <a:solidFill>
                  <a:srgbClr val="000000"/>
                </a:solidFill>
                <a:uFill>
                  <a:solidFill>
                    <a:srgbClr val="ffffff"/>
                  </a:solidFill>
                </a:uFill>
                <a:latin typeface="Calibri"/>
              </a:rPr>
              <a:t>6.º nível da estrutura de tópicos</a:t>
            </a:r>
            <a:endParaRPr b="0" lang="pt-B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pt-BR" sz="3200" spc="-1" strike="noStrike">
                <a:solidFill>
                  <a:srgbClr val="000000"/>
                </a:solidFill>
                <a:uFill>
                  <a:solidFill>
                    <a:srgbClr val="ffffff"/>
                  </a:solidFill>
                </a:uFill>
                <a:latin typeface="Calibri"/>
              </a:rPr>
              <a:t>7.º nível da estrutura de tópicosClique para editar o texto mestre</a:t>
            </a:r>
            <a:endParaRPr b="0" lang="pt-BR"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pt-BR" sz="2800" spc="-1" strike="noStrike">
                <a:solidFill>
                  <a:srgbClr val="000000"/>
                </a:solidFill>
                <a:uFill>
                  <a:solidFill>
                    <a:srgbClr val="ffffff"/>
                  </a:solidFill>
                </a:uFill>
                <a:latin typeface="Calibri"/>
              </a:rPr>
              <a:t>Segundo nível</a:t>
            </a:r>
            <a:endParaRPr b="0" lang="pt-BR" sz="32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pt-BR" sz="2400" spc="-1" strike="noStrike">
                <a:solidFill>
                  <a:srgbClr val="000000"/>
                </a:solidFill>
                <a:uFill>
                  <a:solidFill>
                    <a:srgbClr val="ffffff"/>
                  </a:solidFill>
                </a:uFill>
                <a:latin typeface="Calibri"/>
              </a:rPr>
              <a:t>Terceiro nível</a:t>
            </a:r>
            <a:endParaRPr b="0" lang="pt-BR" sz="32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pt-BR" sz="2000" spc="-1" strike="noStrike">
                <a:solidFill>
                  <a:srgbClr val="000000"/>
                </a:solidFill>
                <a:uFill>
                  <a:solidFill>
                    <a:srgbClr val="ffffff"/>
                  </a:solidFill>
                </a:uFill>
                <a:latin typeface="Calibri"/>
              </a:rPr>
              <a:t>Quarto nível</a:t>
            </a:r>
            <a:endParaRPr b="0" lang="pt-BR" sz="3200" spc="-1" strike="noStrike">
              <a:solidFill>
                <a:srgbClr val="000000"/>
              </a:solidFill>
              <a:uFill>
                <a:solidFill>
                  <a:srgbClr val="ffffff"/>
                </a:solidFill>
              </a:uFill>
              <a:latin typeface="Calibri"/>
            </a:endParaRPr>
          </a:p>
          <a:p>
            <a:pPr lvl="4" marL="2057400" indent="-228240">
              <a:lnSpc>
                <a:spcPct val="100000"/>
              </a:lnSpc>
              <a:buClr>
                <a:srgbClr val="000000"/>
              </a:buClr>
              <a:buFont typeface="Arial"/>
              <a:buChar char="»"/>
            </a:pPr>
            <a:r>
              <a:rPr b="0" lang="pt-BR" sz="2000" spc="-1" strike="noStrike">
                <a:solidFill>
                  <a:srgbClr val="000000"/>
                </a:solidFill>
                <a:uFill>
                  <a:solidFill>
                    <a:srgbClr val="ffffff"/>
                  </a:solidFill>
                </a:uFill>
                <a:latin typeface="Calibri"/>
              </a:rPr>
              <a:t>Quinto nível</a:t>
            </a:r>
            <a:endParaRPr b="0" lang="pt-BR" sz="3200" spc="-1" strike="noStrike">
              <a:solidFill>
                <a:srgbClr val="000000"/>
              </a:solidFill>
              <a:uFill>
                <a:solidFill>
                  <a:srgbClr val="ffffff"/>
                </a:solidFill>
              </a:uFill>
              <a:latin typeface="Calibri"/>
            </a:endParaRPr>
          </a:p>
        </p:txBody>
      </p:sp>
      <p:sp>
        <p:nvSpPr>
          <p:cNvPr id="1" name="PlaceHolder 2"/>
          <p:cNvSpPr>
            <a:spLocks noGrp="1"/>
          </p:cNvSpPr>
          <p:nvPr>
            <p:ph type="dt"/>
          </p:nvPr>
        </p:nvSpPr>
        <p:spPr>
          <a:xfrm>
            <a:off x="457200" y="6356520"/>
            <a:ext cx="2133360" cy="364680"/>
          </a:xfrm>
          <a:prstGeom prst="rect">
            <a:avLst/>
          </a:prstGeom>
        </p:spPr>
        <p:txBody>
          <a:bodyPr anchor="ctr"/>
          <a:p>
            <a:pPr>
              <a:lnSpc>
                <a:spcPct val="100000"/>
              </a:lnSpc>
            </a:pPr>
            <a:r>
              <a:rPr b="0" lang="pt-BR" sz="1200" spc="-1" strike="noStrike">
                <a:solidFill>
                  <a:srgbClr val="8b8b8b"/>
                </a:solidFill>
                <a:uFill>
                  <a:solidFill>
                    <a:srgbClr val="ffffff"/>
                  </a:solidFill>
                </a:uFill>
                <a:latin typeface="Calibri"/>
              </a:rPr>
              <a:t>20/09/19</a:t>
            </a:r>
            <a:endParaRPr b="0" lang="pt-BR" sz="1400" spc="-1" strike="noStrike">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p>
            <a:endParaRPr b="0" lang="pt-BR" sz="2400" spc="-1" strike="noStrike">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p>
            <a:pPr algn="r">
              <a:lnSpc>
                <a:spcPct val="100000"/>
              </a:lnSpc>
            </a:pPr>
            <a:fld id="{3091658C-5477-44EE-8555-B15BE1EB0708}" type="slidenum">
              <a:rPr b="0" lang="pt-BR" sz="1200" spc="-1" strike="noStrike">
                <a:solidFill>
                  <a:srgbClr val="8b8b8b"/>
                </a:solidFill>
                <a:uFill>
                  <a:solidFill>
                    <a:srgbClr val="ffffff"/>
                  </a:solidFill>
                </a:uFill>
                <a:latin typeface="Calibri"/>
              </a:rPr>
              <a:t>&lt;número&gt;</a:t>
            </a:fld>
            <a:endParaRPr b="0" lang="pt-BR" sz="1400" spc="-1" strike="noStrike">
              <a:solidFill>
                <a:srgbClr val="000000"/>
              </a:solidFill>
              <a:uFill>
                <a:solidFill>
                  <a:srgbClr val="ffffff"/>
                </a:solidFill>
              </a:uFill>
              <a:latin typeface="Times New Roman"/>
            </a:endParaRPr>
          </a:p>
        </p:txBody>
      </p:sp>
      <p:sp>
        <p:nvSpPr>
          <p:cNvPr id="4" name="PlaceHolder 5"/>
          <p:cNvSpPr>
            <a:spLocks noGrp="1"/>
          </p:cNvSpPr>
          <p:nvPr>
            <p:ph type="title"/>
          </p:nvPr>
        </p:nvSpPr>
        <p:spPr>
          <a:xfrm>
            <a:off x="457200" y="273600"/>
            <a:ext cx="8229240" cy="1144800"/>
          </a:xfrm>
          <a:prstGeom prst="rect">
            <a:avLst/>
          </a:prstGeom>
        </p:spPr>
        <p:txBody>
          <a:bodyPr lIns="0" rIns="0" tIns="0" bIns="0" anchor="ctr"/>
          <a:p>
            <a:r>
              <a:rPr b="0" lang="pt-BR" sz="4400" spc="-1" strike="noStrike">
                <a:solidFill>
                  <a:srgbClr val="000000"/>
                </a:solidFill>
                <a:uFill>
                  <a:solidFill>
                    <a:srgbClr val="ffffff"/>
                  </a:solidFill>
                </a:uFill>
                <a:latin typeface="Arial"/>
              </a:rPr>
              <a:t>Clique para editar o formato do texto do título</a:t>
            </a:r>
            <a:endParaRPr b="0" lang="pt-BR" sz="44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pt-BR" sz="4400" spc="-1" strike="noStrike">
                <a:solidFill>
                  <a:srgbClr val="000000"/>
                </a:solidFill>
                <a:uFill>
                  <a:solidFill>
                    <a:srgbClr val="ffffff"/>
                  </a:solidFill>
                </a:uFill>
                <a:latin typeface="Calibri"/>
              </a:rPr>
              <a:t>Clique para editar o título mestre</a:t>
            </a:r>
            <a:endParaRPr b="0" lang="pt-BR" sz="4400" spc="-1" strike="noStrike">
              <a:solidFill>
                <a:srgbClr val="000000"/>
              </a:solidFill>
              <a:uFill>
                <a:solidFill>
                  <a:srgbClr val="ffffff"/>
                </a:solidFill>
              </a:uFill>
              <a:latin typeface="Arial"/>
            </a:endParaRPr>
          </a:p>
        </p:txBody>
      </p:sp>
      <p:sp>
        <p:nvSpPr>
          <p:cNvPr id="40" name="PlaceHolder 2"/>
          <p:cNvSpPr>
            <a:spLocks noGrp="1"/>
          </p:cNvSpPr>
          <p:nvPr>
            <p:ph type="body"/>
          </p:nvPr>
        </p:nvSpPr>
        <p:spPr>
          <a:xfrm>
            <a:off x="457200" y="1600200"/>
            <a:ext cx="8229240" cy="4525560"/>
          </a:xfrm>
          <a:prstGeom prst="rect">
            <a:avLst/>
          </a:prstGeom>
        </p:spPr>
        <p:txBody>
          <a:bodyPr/>
          <a:p>
            <a:pPr marL="432000" indent="-324000">
              <a:buClr>
                <a:srgbClr val="000000"/>
              </a:buClr>
              <a:buSzPct val="45000"/>
              <a:buFont typeface="Wingdings" charset="2"/>
              <a:buChar char=""/>
            </a:pPr>
            <a:r>
              <a:rPr b="0" lang="pt-BR" sz="3200" spc="-1" strike="noStrike">
                <a:solidFill>
                  <a:srgbClr val="000000"/>
                </a:solidFill>
                <a:uFill>
                  <a:solidFill>
                    <a:srgbClr val="ffffff"/>
                  </a:solidFill>
                </a:uFill>
                <a:latin typeface="Calibri"/>
              </a:rPr>
              <a:t>Clique para editar o formato do texto da estrutura de tópicos</a:t>
            </a:r>
            <a:endParaRPr b="0" lang="pt-BR" sz="32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pt-BR" sz="3200" spc="-1" strike="noStrike">
                <a:solidFill>
                  <a:srgbClr val="000000"/>
                </a:solidFill>
                <a:uFill>
                  <a:solidFill>
                    <a:srgbClr val="ffffff"/>
                  </a:solidFill>
                </a:uFill>
                <a:latin typeface="Calibri"/>
              </a:rPr>
              <a:t>2.º nível da estrutura de tópicos</a:t>
            </a:r>
            <a:endParaRPr b="0" lang="pt-BR" sz="32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pt-BR" sz="3200" spc="-1" strike="noStrike">
                <a:solidFill>
                  <a:srgbClr val="000000"/>
                </a:solidFill>
                <a:uFill>
                  <a:solidFill>
                    <a:srgbClr val="ffffff"/>
                  </a:solidFill>
                </a:uFill>
                <a:latin typeface="Calibri"/>
              </a:rPr>
              <a:t>3.º nível da estrutura de tópicos</a:t>
            </a:r>
            <a:endParaRPr b="0" lang="pt-BR" sz="32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pt-BR" sz="3200" spc="-1" strike="noStrike">
                <a:solidFill>
                  <a:srgbClr val="000000"/>
                </a:solidFill>
                <a:uFill>
                  <a:solidFill>
                    <a:srgbClr val="ffffff"/>
                  </a:solidFill>
                </a:uFill>
                <a:latin typeface="Calibri"/>
              </a:rPr>
              <a:t>4.º nível da estrutura de tópicos</a:t>
            </a:r>
            <a:endParaRPr b="0" lang="pt-BR" sz="32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pt-BR" sz="3200" spc="-1" strike="noStrike">
                <a:solidFill>
                  <a:srgbClr val="000000"/>
                </a:solidFill>
                <a:uFill>
                  <a:solidFill>
                    <a:srgbClr val="ffffff"/>
                  </a:solidFill>
                </a:uFill>
                <a:latin typeface="Calibri"/>
              </a:rPr>
              <a:t>5.º nível da estrutura de tópicos</a:t>
            </a:r>
            <a:endParaRPr b="0" lang="pt-BR" sz="32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pt-BR" sz="3200" spc="-1" strike="noStrike">
                <a:solidFill>
                  <a:srgbClr val="000000"/>
                </a:solidFill>
                <a:uFill>
                  <a:solidFill>
                    <a:srgbClr val="ffffff"/>
                  </a:solidFill>
                </a:uFill>
                <a:latin typeface="Calibri"/>
              </a:rPr>
              <a:t>6.º nível da estrutura de tópicos</a:t>
            </a:r>
            <a:endParaRPr b="0" lang="pt-B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pt-BR" sz="3200" spc="-1" strike="noStrike">
                <a:solidFill>
                  <a:srgbClr val="000000"/>
                </a:solidFill>
                <a:uFill>
                  <a:solidFill>
                    <a:srgbClr val="ffffff"/>
                  </a:solidFill>
                </a:uFill>
                <a:latin typeface="Calibri"/>
              </a:rPr>
              <a:t>7.º nível da estrutura de tópicosClique para editar o texto mestre</a:t>
            </a:r>
            <a:endParaRPr b="0" lang="pt-BR"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pt-BR" sz="2800" spc="-1" strike="noStrike">
                <a:solidFill>
                  <a:srgbClr val="000000"/>
                </a:solidFill>
                <a:uFill>
                  <a:solidFill>
                    <a:srgbClr val="ffffff"/>
                  </a:solidFill>
                </a:uFill>
                <a:latin typeface="Calibri"/>
              </a:rPr>
              <a:t>Segundo nível</a:t>
            </a:r>
            <a:endParaRPr b="0" lang="pt-BR" sz="32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pt-BR" sz="2400" spc="-1" strike="noStrike">
                <a:solidFill>
                  <a:srgbClr val="000000"/>
                </a:solidFill>
                <a:uFill>
                  <a:solidFill>
                    <a:srgbClr val="ffffff"/>
                  </a:solidFill>
                </a:uFill>
                <a:latin typeface="Calibri"/>
              </a:rPr>
              <a:t>Terceiro nível</a:t>
            </a:r>
            <a:endParaRPr b="0" lang="pt-BR" sz="32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pt-BR" sz="2000" spc="-1" strike="noStrike">
                <a:solidFill>
                  <a:srgbClr val="000000"/>
                </a:solidFill>
                <a:uFill>
                  <a:solidFill>
                    <a:srgbClr val="ffffff"/>
                  </a:solidFill>
                </a:uFill>
                <a:latin typeface="Calibri"/>
              </a:rPr>
              <a:t>Quarto nível</a:t>
            </a:r>
            <a:endParaRPr b="0" lang="pt-BR" sz="3200" spc="-1" strike="noStrike">
              <a:solidFill>
                <a:srgbClr val="000000"/>
              </a:solidFill>
              <a:uFill>
                <a:solidFill>
                  <a:srgbClr val="ffffff"/>
                </a:solidFill>
              </a:uFill>
              <a:latin typeface="Calibri"/>
            </a:endParaRPr>
          </a:p>
          <a:p>
            <a:pPr lvl="4" marL="2057400" indent="-228240">
              <a:lnSpc>
                <a:spcPct val="100000"/>
              </a:lnSpc>
              <a:buClr>
                <a:srgbClr val="000000"/>
              </a:buClr>
              <a:buFont typeface="Arial"/>
              <a:buChar char="»"/>
            </a:pPr>
            <a:r>
              <a:rPr b="0" lang="pt-BR" sz="2000" spc="-1" strike="noStrike">
                <a:solidFill>
                  <a:srgbClr val="000000"/>
                </a:solidFill>
                <a:uFill>
                  <a:solidFill>
                    <a:srgbClr val="ffffff"/>
                  </a:solidFill>
                </a:uFill>
                <a:latin typeface="Calibri"/>
              </a:rPr>
              <a:t>Quinto nível</a:t>
            </a:r>
            <a:endParaRPr b="0" lang="pt-BR" sz="3200" spc="-1" strike="noStrike">
              <a:solidFill>
                <a:srgbClr val="000000"/>
              </a:solidFill>
              <a:uFill>
                <a:solidFill>
                  <a:srgbClr val="ffffff"/>
                </a:solidFill>
              </a:uFill>
              <a:latin typeface="Calibri"/>
            </a:endParaRPr>
          </a:p>
        </p:txBody>
      </p:sp>
      <p:sp>
        <p:nvSpPr>
          <p:cNvPr id="41" name="PlaceHolder 3"/>
          <p:cNvSpPr>
            <a:spLocks noGrp="1"/>
          </p:cNvSpPr>
          <p:nvPr>
            <p:ph type="dt"/>
          </p:nvPr>
        </p:nvSpPr>
        <p:spPr>
          <a:xfrm>
            <a:off x="457200" y="6356520"/>
            <a:ext cx="2133360" cy="364680"/>
          </a:xfrm>
          <a:prstGeom prst="rect">
            <a:avLst/>
          </a:prstGeom>
        </p:spPr>
        <p:txBody>
          <a:bodyPr anchor="ctr"/>
          <a:p>
            <a:pPr>
              <a:lnSpc>
                <a:spcPct val="100000"/>
              </a:lnSpc>
            </a:pPr>
            <a:r>
              <a:rPr b="0" lang="pt-BR" sz="1200" spc="-1" strike="noStrike">
                <a:solidFill>
                  <a:srgbClr val="8b8b8b"/>
                </a:solidFill>
                <a:uFill>
                  <a:solidFill>
                    <a:srgbClr val="ffffff"/>
                  </a:solidFill>
                </a:uFill>
                <a:latin typeface="Calibri"/>
              </a:rPr>
              <a:t>20/09/19</a:t>
            </a:r>
            <a:endParaRPr b="0" lang="pt-BR" sz="1400" spc="-1" strike="noStrike">
              <a:solidFill>
                <a:srgbClr val="000000"/>
              </a:solidFill>
              <a:uFill>
                <a:solidFill>
                  <a:srgbClr val="ffffff"/>
                </a:solidFill>
              </a:uFill>
              <a:latin typeface="Times New Roman"/>
            </a:endParaRPr>
          </a:p>
        </p:txBody>
      </p:sp>
      <p:sp>
        <p:nvSpPr>
          <p:cNvPr id="42" name="PlaceHolder 4"/>
          <p:cNvSpPr>
            <a:spLocks noGrp="1"/>
          </p:cNvSpPr>
          <p:nvPr>
            <p:ph type="ftr"/>
          </p:nvPr>
        </p:nvSpPr>
        <p:spPr>
          <a:xfrm>
            <a:off x="3124080" y="6356520"/>
            <a:ext cx="2895120" cy="364680"/>
          </a:xfrm>
          <a:prstGeom prst="rect">
            <a:avLst/>
          </a:prstGeom>
        </p:spPr>
        <p:txBody>
          <a:bodyPr anchor="ctr"/>
          <a:p>
            <a:endParaRPr b="0" lang="pt-BR" sz="2400" spc="-1" strike="noStrike">
              <a:solidFill>
                <a:srgbClr val="000000"/>
              </a:solidFill>
              <a:uFill>
                <a:solidFill>
                  <a:srgbClr val="ffffff"/>
                </a:solidFill>
              </a:uFill>
              <a:latin typeface="Times New Roman"/>
            </a:endParaRPr>
          </a:p>
        </p:txBody>
      </p:sp>
      <p:sp>
        <p:nvSpPr>
          <p:cNvPr id="43" name="PlaceHolder 5"/>
          <p:cNvSpPr>
            <a:spLocks noGrp="1"/>
          </p:cNvSpPr>
          <p:nvPr>
            <p:ph type="sldNum"/>
          </p:nvPr>
        </p:nvSpPr>
        <p:spPr>
          <a:xfrm>
            <a:off x="6553080" y="6356520"/>
            <a:ext cx="2133360" cy="364680"/>
          </a:xfrm>
          <a:prstGeom prst="rect">
            <a:avLst/>
          </a:prstGeom>
        </p:spPr>
        <p:txBody>
          <a:bodyPr anchor="ctr"/>
          <a:p>
            <a:pPr algn="r">
              <a:lnSpc>
                <a:spcPct val="100000"/>
              </a:lnSpc>
            </a:pPr>
            <a:fld id="{22E4AA1D-17A2-4D6B-800A-45B6507A1595}" type="slidenum">
              <a:rPr b="0" lang="pt-BR" sz="1200" spc="-1" strike="noStrike">
                <a:solidFill>
                  <a:srgbClr val="8b8b8b"/>
                </a:solidFill>
                <a:uFill>
                  <a:solidFill>
                    <a:srgbClr val="ffffff"/>
                  </a:solidFill>
                </a:uFill>
                <a:latin typeface="Calibri"/>
              </a:rPr>
              <a:t>1</a:t>
            </a:fld>
            <a:endParaRPr b="0" lang="pt-BR"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 name="PlaceHolder 1"/>
          <p:cNvSpPr>
            <a:spLocks noGrp="1"/>
          </p:cNvSpPr>
          <p:nvPr>
            <p:ph type="dt"/>
          </p:nvPr>
        </p:nvSpPr>
        <p:spPr>
          <a:xfrm>
            <a:off x="457200" y="6356520"/>
            <a:ext cx="2133360" cy="364680"/>
          </a:xfrm>
          <a:prstGeom prst="rect">
            <a:avLst/>
          </a:prstGeom>
        </p:spPr>
        <p:txBody>
          <a:bodyPr anchor="ctr"/>
          <a:p>
            <a:pPr>
              <a:lnSpc>
                <a:spcPct val="100000"/>
              </a:lnSpc>
            </a:pPr>
            <a:r>
              <a:rPr b="0" lang="pt-BR" sz="1200" spc="-1" strike="noStrike">
                <a:solidFill>
                  <a:srgbClr val="8b8b8b"/>
                </a:solidFill>
                <a:uFill>
                  <a:solidFill>
                    <a:srgbClr val="ffffff"/>
                  </a:solidFill>
                </a:uFill>
                <a:latin typeface="Calibri"/>
              </a:rPr>
              <a:t>20/09/19</a:t>
            </a:r>
            <a:endParaRPr b="0" lang="pt-BR" sz="1400" spc="-1" strike="noStrike">
              <a:solidFill>
                <a:srgbClr val="000000"/>
              </a:solidFill>
              <a:uFill>
                <a:solidFill>
                  <a:srgbClr val="ffffff"/>
                </a:solidFill>
              </a:uFill>
              <a:latin typeface="Times New Roman"/>
            </a:endParaRPr>
          </a:p>
        </p:txBody>
      </p:sp>
      <p:sp>
        <p:nvSpPr>
          <p:cNvPr id="79" name="PlaceHolder 2"/>
          <p:cNvSpPr>
            <a:spLocks noGrp="1"/>
          </p:cNvSpPr>
          <p:nvPr>
            <p:ph type="ftr"/>
          </p:nvPr>
        </p:nvSpPr>
        <p:spPr>
          <a:xfrm>
            <a:off x="3124080" y="6356520"/>
            <a:ext cx="2895120" cy="364680"/>
          </a:xfrm>
          <a:prstGeom prst="rect">
            <a:avLst/>
          </a:prstGeom>
        </p:spPr>
        <p:txBody>
          <a:bodyPr anchor="ctr"/>
          <a:p>
            <a:endParaRPr b="0" lang="pt-BR" sz="2400" spc="-1" strike="noStrike">
              <a:solidFill>
                <a:srgbClr val="000000"/>
              </a:solidFill>
              <a:uFill>
                <a:solidFill>
                  <a:srgbClr val="ffffff"/>
                </a:solidFill>
              </a:uFill>
              <a:latin typeface="Times New Roman"/>
            </a:endParaRPr>
          </a:p>
        </p:txBody>
      </p:sp>
      <p:sp>
        <p:nvSpPr>
          <p:cNvPr id="80" name="PlaceHolder 3"/>
          <p:cNvSpPr>
            <a:spLocks noGrp="1"/>
          </p:cNvSpPr>
          <p:nvPr>
            <p:ph type="sldNum"/>
          </p:nvPr>
        </p:nvSpPr>
        <p:spPr>
          <a:xfrm>
            <a:off x="6553080" y="6356520"/>
            <a:ext cx="2133360" cy="364680"/>
          </a:xfrm>
          <a:prstGeom prst="rect">
            <a:avLst/>
          </a:prstGeom>
        </p:spPr>
        <p:txBody>
          <a:bodyPr anchor="ctr"/>
          <a:p>
            <a:pPr algn="r">
              <a:lnSpc>
                <a:spcPct val="100000"/>
              </a:lnSpc>
            </a:pPr>
            <a:fld id="{97FE57EF-6A98-4426-A70E-3FB03E399A34}" type="slidenum">
              <a:rPr b="0" lang="pt-BR" sz="1200" spc="-1" strike="noStrike">
                <a:solidFill>
                  <a:srgbClr val="8b8b8b"/>
                </a:solidFill>
                <a:uFill>
                  <a:solidFill>
                    <a:srgbClr val="ffffff"/>
                  </a:solidFill>
                </a:uFill>
                <a:latin typeface="Calibri"/>
              </a:rPr>
              <a:t>1</a:t>
            </a:fld>
            <a:endParaRPr b="0" lang="pt-BR" sz="1400" spc="-1" strike="noStrike">
              <a:solidFill>
                <a:srgbClr val="000000"/>
              </a:solidFill>
              <a:uFill>
                <a:solidFill>
                  <a:srgbClr val="ffffff"/>
                </a:solidFill>
              </a:uFill>
              <a:latin typeface="Times New Roman"/>
            </a:endParaRPr>
          </a:p>
        </p:txBody>
      </p:sp>
      <p:sp>
        <p:nvSpPr>
          <p:cNvPr id="81" name="PlaceHolder 4"/>
          <p:cNvSpPr>
            <a:spLocks noGrp="1"/>
          </p:cNvSpPr>
          <p:nvPr>
            <p:ph type="title"/>
          </p:nvPr>
        </p:nvSpPr>
        <p:spPr>
          <a:xfrm>
            <a:off x="457200" y="273600"/>
            <a:ext cx="8229240" cy="1144800"/>
          </a:xfrm>
          <a:prstGeom prst="rect">
            <a:avLst/>
          </a:prstGeom>
        </p:spPr>
        <p:txBody>
          <a:bodyPr lIns="0" rIns="0" tIns="0" bIns="0" anchor="ctr"/>
          <a:p>
            <a:r>
              <a:rPr b="0" lang="pt-BR" sz="4400" spc="-1" strike="noStrike">
                <a:solidFill>
                  <a:srgbClr val="000000"/>
                </a:solidFill>
                <a:uFill>
                  <a:solidFill>
                    <a:srgbClr val="ffffff"/>
                  </a:solidFill>
                </a:uFill>
                <a:latin typeface="Arial"/>
              </a:rPr>
              <a:t>Clique para editar o formato do texto do título</a:t>
            </a:r>
            <a:endParaRPr b="0" lang="pt-BR" sz="4400" spc="-1" strike="noStrike">
              <a:solidFill>
                <a:srgbClr val="000000"/>
              </a:solidFill>
              <a:uFill>
                <a:solidFill>
                  <a:srgbClr val="ffffff"/>
                </a:solidFill>
              </a:uFill>
              <a:latin typeface="Arial"/>
            </a:endParaRPr>
          </a:p>
        </p:txBody>
      </p:sp>
      <p:sp>
        <p:nvSpPr>
          <p:cNvPr id="82" name="PlaceHolder 5"/>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pt-BR" sz="3200" spc="-1" strike="noStrike">
                <a:solidFill>
                  <a:srgbClr val="000000"/>
                </a:solidFill>
                <a:uFill>
                  <a:solidFill>
                    <a:srgbClr val="ffffff"/>
                  </a:solidFill>
                </a:uFill>
                <a:latin typeface="Calibri"/>
              </a:rPr>
              <a:t>Clique para editar o formato do texto da estrutura de tópicos</a:t>
            </a:r>
            <a:endParaRPr b="0" lang="pt-BR" sz="32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pt-BR" sz="2400" spc="-1" strike="noStrike">
                <a:solidFill>
                  <a:srgbClr val="000000"/>
                </a:solidFill>
                <a:uFill>
                  <a:solidFill>
                    <a:srgbClr val="ffffff"/>
                  </a:solidFill>
                </a:uFill>
                <a:latin typeface="Calibri"/>
              </a:rPr>
              <a:t>2.º nível da estrutura de tópicos</a:t>
            </a:r>
            <a:endParaRPr b="0" lang="pt-BR" sz="24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pt-BR" sz="2000" spc="-1" strike="noStrike">
                <a:solidFill>
                  <a:srgbClr val="000000"/>
                </a:solidFill>
                <a:uFill>
                  <a:solidFill>
                    <a:srgbClr val="ffffff"/>
                  </a:solidFill>
                </a:uFill>
                <a:latin typeface="Calibri"/>
              </a:rPr>
              <a:t>3.º nível da estrutura de tópicos</a:t>
            </a:r>
            <a:endParaRPr b="0" lang="pt-BR" sz="20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pt-BR" sz="2000" spc="-1" strike="noStrike">
                <a:solidFill>
                  <a:srgbClr val="000000"/>
                </a:solidFill>
                <a:uFill>
                  <a:solidFill>
                    <a:srgbClr val="ffffff"/>
                  </a:solidFill>
                </a:uFill>
                <a:latin typeface="Calibri"/>
              </a:rPr>
              <a:t>4.º nível da estrutura de tópicos</a:t>
            </a:r>
            <a:endParaRPr b="0" lang="pt-BR" sz="20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pt-BR" sz="2000" spc="-1" strike="noStrike">
                <a:solidFill>
                  <a:srgbClr val="000000"/>
                </a:solidFill>
                <a:uFill>
                  <a:solidFill>
                    <a:srgbClr val="ffffff"/>
                  </a:solidFill>
                </a:uFill>
                <a:latin typeface="Calibri"/>
              </a:rPr>
              <a:t>5.º nível da estrutura de tópicos</a:t>
            </a:r>
            <a:endParaRPr b="0" lang="pt-BR" sz="20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pt-BR" sz="2000" spc="-1" strike="noStrike">
                <a:solidFill>
                  <a:srgbClr val="000000"/>
                </a:solidFill>
                <a:uFill>
                  <a:solidFill>
                    <a:srgbClr val="ffffff"/>
                  </a:solidFill>
                </a:uFill>
                <a:latin typeface="Calibri"/>
              </a:rPr>
              <a:t>6.º nível da estrutura de tópicos</a:t>
            </a:r>
            <a:endParaRPr b="0" lang="pt-BR" sz="200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b="0" lang="pt-BR" sz="2000" spc="-1" strike="noStrike">
                <a:solidFill>
                  <a:srgbClr val="000000"/>
                </a:solidFill>
                <a:uFill>
                  <a:solidFill>
                    <a:srgbClr val="ffffff"/>
                  </a:solidFill>
                </a:uFill>
                <a:latin typeface="Calibri"/>
              </a:rPr>
              <a:t>7.º nível da estrutura de tópicos</a:t>
            </a:r>
            <a:endParaRPr b="0" lang="pt-BR"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1.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
</Relationships>
</file>

<file path=ppt/slides/_rels/slide10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0.xml"/>
</Relationships>
</file>

<file path=ppt/slides/_rels/slide10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1.xml"/>
</Relationships>
</file>

<file path=ppt/slides/_rels/slide10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2.xml"/>
</Relationships>
</file>

<file path=ppt/slides/_rels/slide10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3.xml"/>
</Relationships>
</file>

<file path=ppt/slides/_rels/slide10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4.xml"/>
</Relationships>
</file>

<file path=ppt/slides/_rels/slide10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5.xml"/>
</Relationships>
</file>

<file path=ppt/slides/_rels/slide10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6.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5.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5.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5.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5.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slideLayout" Target="../slideLayouts/slideLayout13.xml"/><Relationship Id="rId5"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jpeg"/><Relationship Id="rId3" Type="http://schemas.openxmlformats.org/officeDocument/2006/relationships/slideLayout" Target="../slideLayouts/slideLayout13.xml"/><Relationship Id="rId4"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5.xml"/><Relationship Id="rId3"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Relationship Id="rId3"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25.xml"/><Relationship Id="rId3"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Relationship Id="rId3" Type="http://schemas.openxmlformats.org/officeDocument/2006/relationships/notesSlide" Target="../notesSlides/notesSlide49.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
</Relationships>
</file>

<file path=ppt/slides/_rels/slide50.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3.xml"/><Relationship Id="rId3"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
</Relationships>
</file>

<file path=ppt/slides/_rels/slide52.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25.xml"/><Relationship Id="rId3" Type="http://schemas.openxmlformats.org/officeDocument/2006/relationships/notesSlide" Target="../notesSlides/notesSlide52.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
</Relationships>
</file>

<file path=ppt/slides/_rels/slide55.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3.xml"/><Relationship Id="rId3" Type="http://schemas.openxmlformats.org/officeDocument/2006/relationships/notesSlide" Target="../notesSlides/notesSlide55.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
</Relationships>
</file>

<file path=ppt/slides/_rels/slide57.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25.xml"/><Relationship Id="rId3" Type="http://schemas.openxmlformats.org/officeDocument/2006/relationships/notesSlide" Target="../notesSlides/notesSlide57.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
</Relationships>
</file>

<file path=ppt/slides/_rels/slide64.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3.xml"/><Relationship Id="rId3" Type="http://schemas.openxmlformats.org/officeDocument/2006/relationships/notesSlide" Target="../notesSlides/notesSlide64.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
</Relationships>
</file>

<file path=ppt/slides/_rels/slide66.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slideLayout" Target="../slideLayouts/slideLayout13.xml"/><Relationship Id="rId7" Type="http://schemas.openxmlformats.org/officeDocument/2006/relationships/notesSlide" Target="../notesSlides/notesSlide66.xml"/>
</Relationships>
</file>

<file path=ppt/slides/_rels/slide67.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13.xml"/><Relationship Id="rId3" Type="http://schemas.openxmlformats.org/officeDocument/2006/relationships/notesSlide" Target="../notesSlides/notesSlide67.xml"/>
</Relationships>
</file>

<file path=ppt/slides/_rels/slide68.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png"/><Relationship Id="rId3" Type="http://schemas.openxmlformats.org/officeDocument/2006/relationships/slideLayout" Target="../slideLayouts/slideLayout13.xml"/><Relationship Id="rId4" Type="http://schemas.openxmlformats.org/officeDocument/2006/relationships/notesSlide" Target="../notesSlides/notesSlide68.xml"/>
</Relationships>
</file>

<file path=ppt/slides/_rels/slide69.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slideLayout" Target="../slideLayouts/slideLayout13.xml"/><Relationship Id="rId4" Type="http://schemas.openxmlformats.org/officeDocument/2006/relationships/notesSlide" Target="../notesSlides/notesSlide69.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5.xml"/><Relationship Id="rId3" Type="http://schemas.openxmlformats.org/officeDocument/2006/relationships/notesSlide" Target="../notesSlides/notesSlide7.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0.xml"/>
</Relationships>
</file>

<file path=ppt/slides/_rels/slide71.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13.xml"/><Relationship Id="rId3" Type="http://schemas.openxmlformats.org/officeDocument/2006/relationships/notesSlide" Target="../notesSlides/notesSlide71.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2.xml"/>
</Relationships>
</file>

<file path=ppt/slides/_rels/slide73.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25.xml"/><Relationship Id="rId3" Type="http://schemas.openxmlformats.org/officeDocument/2006/relationships/notesSlide" Target="../notesSlides/notesSlide73.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4.xml"/>
</Relationships>
</file>

<file path=ppt/slides/_rels/slide75.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image" Target="../media/image43.jpeg"/><Relationship Id="rId3" Type="http://schemas.openxmlformats.org/officeDocument/2006/relationships/slideLayout" Target="../slideLayouts/slideLayout13.xml"/><Relationship Id="rId4" Type="http://schemas.openxmlformats.org/officeDocument/2006/relationships/notesSlide" Target="../notesSlides/notesSlide75.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6.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7.xml"/>
</Relationships>
</file>

<file path=ppt/slides/_rels/slide78.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slideLayout" Target="../slideLayouts/slideLayout13.xml"/><Relationship Id="rId3" Type="http://schemas.openxmlformats.org/officeDocument/2006/relationships/notesSlide" Target="../notesSlides/notesSlide78.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9.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80.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slideLayout" Target="../slideLayouts/slideLayout25.xml"/><Relationship Id="rId3" Type="http://schemas.openxmlformats.org/officeDocument/2006/relationships/notesSlide" Target="../notesSlides/notesSlide80.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1.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2.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3.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4.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5.xml"/>
</Relationships>
</file>

<file path=ppt/slides/_rels/slide86.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slideLayout" Target="../slideLayouts/slideLayout25.xml"/><Relationship Id="rId3" Type="http://schemas.openxmlformats.org/officeDocument/2006/relationships/notesSlide" Target="../notesSlides/notesSlide86.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7.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8.xml"/>
</Relationships>
</file>

<file path=ppt/slides/_rels/slide89.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25.xml"/><Relationship Id="rId3" Type="http://schemas.openxmlformats.org/officeDocument/2006/relationships/notesSlide" Target="../notesSlides/notesSlide89.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0.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1.xml"/>
</Relationships>
</file>

<file path=ppt/slides/_rels/slide9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2.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3.xml"/>
</Relationships>
</file>

<file path=ppt/slides/_rels/slide94.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9.png"/><Relationship Id="rId3" Type="http://schemas.openxmlformats.org/officeDocument/2006/relationships/slideLayout" Target="../slideLayouts/slideLayout13.xml"/><Relationship Id="rId4" Type="http://schemas.openxmlformats.org/officeDocument/2006/relationships/notesSlide" Target="../notesSlides/notesSlide94.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5.xml"/>
</Relationships>
</file>

<file path=ppt/slides/_rels/slide9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6.xml"/>
</Relationships>
</file>

<file path=ppt/slides/_rels/slide9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7.xml"/>
</Relationships>
</file>

<file path=ppt/slides/_rels/slide9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8.xml"/>
</Relationships>
</file>

<file path=ppt/slides/_rels/slide9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2" name="fundo_powerpoint_kit_eventos_2018_eleitoral2_capa_vermelho.jpg" descr=""/>
          <p:cNvPicPr/>
          <p:nvPr/>
        </p:nvPicPr>
        <p:blipFill>
          <a:blip r:embed="rId1"/>
          <a:stretch/>
        </p:blipFill>
        <p:spPr>
          <a:xfrm>
            <a:off x="0" y="0"/>
            <a:ext cx="9143640" cy="6857640"/>
          </a:xfrm>
          <a:prstGeom prst="rect">
            <a:avLst/>
          </a:prstGeom>
          <a:ln>
            <a:noFill/>
          </a:ln>
        </p:spPr>
      </p:pic>
      <p:sp>
        <p:nvSpPr>
          <p:cNvPr id="123" name="CustomShape 1"/>
          <p:cNvSpPr/>
          <p:nvPr/>
        </p:nvSpPr>
        <p:spPr>
          <a:xfrm>
            <a:off x="567000" y="836640"/>
            <a:ext cx="8508600" cy="4630680"/>
          </a:xfrm>
          <a:prstGeom prst="rect">
            <a:avLst/>
          </a:prstGeom>
          <a:noFill/>
          <a:ln>
            <a:noFill/>
          </a:ln>
        </p:spPr>
        <p:style>
          <a:lnRef idx="0"/>
          <a:fillRef idx="0"/>
          <a:effectRef idx="0"/>
          <a:fontRef idx="minor"/>
        </p:style>
        <p:txBody>
          <a:bodyPr lIns="90000" rIns="90000" tIns="45000" bIns="45000"/>
          <a:p>
            <a:pPr algn="ctr">
              <a:lnSpc>
                <a:spcPct val="100000"/>
              </a:lnSpc>
            </a:pPr>
            <a:r>
              <a:rPr b="1" lang="pt-BR" sz="5000" spc="97" strike="noStrike">
                <a:solidFill>
                  <a:srgbClr val="ffffff"/>
                </a:solidFill>
                <a:uFill>
                  <a:solidFill>
                    <a:srgbClr val="ffffff"/>
                  </a:solidFill>
                </a:uFill>
                <a:latin typeface="Calibri"/>
                <a:ea typeface="MS PGothic"/>
              </a:rPr>
              <a:t>MANEJO CLÍNICO </a:t>
            </a:r>
            <a:endParaRPr b="0" lang="pt-BR" sz="1800" spc="-1" strike="noStrike">
              <a:solidFill>
                <a:srgbClr val="000000"/>
              </a:solidFill>
              <a:uFill>
                <a:solidFill>
                  <a:srgbClr val="ffffff"/>
                </a:solidFill>
              </a:uFill>
              <a:latin typeface="Arial"/>
            </a:endParaRPr>
          </a:p>
          <a:p>
            <a:pPr algn="ctr">
              <a:lnSpc>
                <a:spcPct val="100000"/>
              </a:lnSpc>
            </a:pPr>
            <a:r>
              <a:rPr b="1" lang="pt-BR" sz="5000" spc="97" strike="noStrike">
                <a:solidFill>
                  <a:srgbClr val="ffffff"/>
                </a:solidFill>
                <a:uFill>
                  <a:solidFill>
                    <a:srgbClr val="ffffff"/>
                  </a:solidFill>
                </a:uFill>
                <a:latin typeface="Calibri"/>
                <a:ea typeface="MS PGothic"/>
              </a:rPr>
              <a:t>DA TUBERCULOSE</a:t>
            </a: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a:p>
            <a:pPr algn="ctr">
              <a:lnSpc>
                <a:spcPct val="100000"/>
              </a:lnSpc>
            </a:pPr>
            <a:r>
              <a:rPr b="1" lang="pt-BR" sz="5000" spc="97" strike="noStrike">
                <a:solidFill>
                  <a:srgbClr val="ffffff"/>
                </a:solidFill>
                <a:uFill>
                  <a:solidFill>
                    <a:srgbClr val="ffffff"/>
                  </a:solidFill>
                </a:uFill>
                <a:latin typeface="Calibri"/>
                <a:ea typeface="MS PGothic"/>
              </a:rPr>
              <a:t>Módulo 5</a:t>
            </a: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a:p>
            <a:pPr algn="ctr">
              <a:lnSpc>
                <a:spcPct val="100000"/>
              </a:lnSpc>
            </a:pPr>
            <a:r>
              <a:rPr b="1" lang="pt-BR" sz="5000" spc="97" strike="noStrike">
                <a:solidFill>
                  <a:srgbClr val="ffffff"/>
                </a:solidFill>
                <a:uFill>
                  <a:solidFill>
                    <a:srgbClr val="ffffff"/>
                  </a:solidFill>
                </a:uFill>
                <a:latin typeface="Calibri"/>
                <a:ea typeface="MS PGothic"/>
              </a:rPr>
              <a:t>Controle de Infecção do </a:t>
            </a:r>
            <a:r>
              <a:rPr b="1" i="1" lang="pt-BR" sz="5000" spc="97" strike="noStrike">
                <a:solidFill>
                  <a:srgbClr val="ffffff"/>
                </a:solidFill>
                <a:uFill>
                  <a:solidFill>
                    <a:srgbClr val="ffffff"/>
                  </a:solidFill>
                </a:uFill>
                <a:latin typeface="Calibri"/>
                <a:ea typeface="MS PGothic"/>
              </a:rPr>
              <a:t>Mycobacterium tuberculosis</a:t>
            </a:r>
            <a:endParaRPr b="0" lang="pt-BR" sz="1800" spc="-1" strike="noStrike">
              <a:solidFill>
                <a:srgbClr val="000000"/>
              </a:solidFill>
              <a:uFill>
                <a:solidFill>
                  <a:srgbClr val="ffffff"/>
                </a:solidFill>
              </a:uFill>
              <a:latin typeface="Arial"/>
            </a:endParaRPr>
          </a:p>
        </p:txBody>
      </p:sp>
      <p:pic>
        <p:nvPicPr>
          <p:cNvPr id="124" name="Imagem 4" descr=""/>
          <p:cNvPicPr/>
          <p:nvPr/>
        </p:nvPicPr>
        <p:blipFill>
          <a:blip r:embed="rId2"/>
          <a:stretch/>
        </p:blipFill>
        <p:spPr>
          <a:xfrm>
            <a:off x="567000" y="5517360"/>
            <a:ext cx="1213920" cy="1166400"/>
          </a:xfrm>
          <a:prstGeom prst="rect">
            <a:avLst/>
          </a:prstGeom>
          <a:ln w="9360">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149" name="TextShape 1"/>
          <p:cNvSpPr txBox="1"/>
          <p:nvPr/>
        </p:nvSpPr>
        <p:spPr>
          <a:xfrm>
            <a:off x="323640" y="764640"/>
            <a:ext cx="8496720" cy="5544360"/>
          </a:xfrm>
          <a:prstGeom prst="rect">
            <a:avLst/>
          </a:prstGeom>
          <a:noFill/>
          <a:ln>
            <a:noFill/>
          </a:ln>
        </p:spPr>
        <p:txBody>
          <a:bodyPr/>
          <a:p>
            <a:pPr algn="just">
              <a:lnSpc>
                <a:spcPct val="100000"/>
              </a:lnSpc>
            </a:pPr>
            <a:r>
              <a:rPr b="0" lang="pt-BR" sz="3600" spc="-1" strike="noStrike">
                <a:solidFill>
                  <a:srgbClr val="002060"/>
                </a:solidFill>
                <a:uFill>
                  <a:solidFill>
                    <a:srgbClr val="ffffff"/>
                  </a:solidFill>
                </a:uFill>
                <a:latin typeface="Calibri"/>
              </a:rPr>
              <a:t>A magnitude do risco varia de acordo com o grupo ocupacional, a atividade desenvolvida, a prevalência de TB na comunidade e a efetividade das medidas de controle de infecção do </a:t>
            </a:r>
            <a:r>
              <a:rPr b="0" i="1" lang="pt-BR" sz="3600" spc="-1" strike="noStrike">
                <a:solidFill>
                  <a:srgbClr val="002060"/>
                </a:solidFill>
                <a:uFill>
                  <a:solidFill>
                    <a:srgbClr val="ffffff"/>
                  </a:solidFill>
                </a:uFill>
                <a:latin typeface="Calibri"/>
              </a:rPr>
              <a:t>Mtb</a:t>
            </a:r>
            <a:r>
              <a:rPr b="0" lang="pt-BR" sz="3600" spc="-1" strike="noStrike">
                <a:solidFill>
                  <a:srgbClr val="002060"/>
                </a:solidFill>
                <a:uFill>
                  <a:solidFill>
                    <a:srgbClr val="ffffff"/>
                  </a:solidFill>
                </a:uFill>
                <a:latin typeface="Calibri"/>
              </a:rPr>
              <a:t> no ambiente de saúde. </a:t>
            </a:r>
            <a:endParaRPr b="0" lang="pt-BR" sz="3200" spc="-1" strike="noStrike">
              <a:solidFill>
                <a:srgbClr val="000000"/>
              </a:solidFill>
              <a:uFill>
                <a:solidFill>
                  <a:srgbClr val="ffffff"/>
                </a:solidFill>
              </a:uFill>
              <a:latin typeface="Calibri"/>
            </a:endParaRPr>
          </a:p>
          <a:p>
            <a:pPr algn="just">
              <a:lnSpc>
                <a:spcPct val="100000"/>
              </a:lnSpc>
            </a:pPr>
            <a:endParaRPr b="0" lang="pt-BR" sz="3200" spc="-1" strike="noStrike">
              <a:solidFill>
                <a:srgbClr val="000000"/>
              </a:solidFill>
              <a:uFill>
                <a:solidFill>
                  <a:srgbClr val="ffffff"/>
                </a:solidFill>
              </a:uFill>
              <a:latin typeface="Calibri"/>
            </a:endParaRPr>
          </a:p>
          <a:p>
            <a:pPr algn="just">
              <a:lnSpc>
                <a:spcPct val="100000"/>
              </a:lnSpc>
            </a:pPr>
            <a:r>
              <a:rPr b="0" lang="pt-BR" sz="3600" spc="-1" strike="noStrike">
                <a:solidFill>
                  <a:srgbClr val="002060"/>
                </a:solidFill>
                <a:uFill>
                  <a:solidFill>
                    <a:srgbClr val="ffffff"/>
                  </a:solidFill>
                </a:uFill>
                <a:latin typeface="Calibri"/>
              </a:rPr>
              <a:t>O risco depende também da condição clínica e da presença de doenças associadas do profissional.</a:t>
            </a:r>
            <a:endParaRPr b="0" lang="pt-BR" sz="3200" spc="-1" strike="noStrike">
              <a:solidFill>
                <a:srgbClr val="000000"/>
              </a:solidFill>
              <a:uFill>
                <a:solidFill>
                  <a:srgbClr val="ffffff"/>
                </a:solidFill>
              </a:uFill>
              <a:latin typeface="Calibri"/>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511" name="TextShape 1"/>
          <p:cNvSpPr txBox="1"/>
          <p:nvPr/>
        </p:nvSpPr>
        <p:spPr>
          <a:xfrm>
            <a:off x="179640" y="1989000"/>
            <a:ext cx="8784720" cy="4752000"/>
          </a:xfrm>
          <a:prstGeom prst="rect">
            <a:avLst/>
          </a:prstGeom>
          <a:noFill/>
          <a:ln>
            <a:noFill/>
          </a:ln>
        </p:spPr>
        <p:txBody>
          <a:bodyPr/>
          <a:p>
            <a:pPr marL="343080" indent="-342720" algn="just">
              <a:lnSpc>
                <a:spcPct val="100000"/>
              </a:lnSpc>
              <a:buClr>
                <a:srgbClr val="002060"/>
              </a:buClr>
              <a:buFont typeface="Wingdings" charset="2"/>
              <a:buChar char=""/>
            </a:pPr>
            <a:r>
              <a:rPr b="0" lang="pt-BR" sz="3200" spc="-1" strike="noStrike">
                <a:solidFill>
                  <a:srgbClr val="002060"/>
                </a:solidFill>
                <a:uFill>
                  <a:solidFill>
                    <a:srgbClr val="ffffff"/>
                  </a:solidFill>
                </a:uFill>
                <a:latin typeface="Calibri"/>
              </a:rPr>
              <a:t>Identificar as pessoas com sintomas respiratórios de TB no domicílio, através dos ACS, reduzindo a possibilidade desta pessoa circular pela unidade;</a:t>
            </a:r>
            <a:endParaRPr b="0" lang="pt-BR" sz="3200" spc="-1" strike="noStrike">
              <a:solidFill>
                <a:srgbClr val="000000"/>
              </a:solidFill>
              <a:uFill>
                <a:solidFill>
                  <a:srgbClr val="ffffff"/>
                </a:solidFill>
              </a:uFill>
              <a:latin typeface="Calibri"/>
            </a:endParaRPr>
          </a:p>
          <a:p>
            <a:pPr algn="just">
              <a:lnSpc>
                <a:spcPct val="100000"/>
              </a:lnSpc>
            </a:pPr>
            <a:r>
              <a:rPr b="0" lang="pt-BR" sz="1200" spc="-1" strike="noStrike">
                <a:solidFill>
                  <a:srgbClr val="002060"/>
                </a:solidFill>
                <a:uFill>
                  <a:solidFill>
                    <a:srgbClr val="ffffff"/>
                  </a:solidFill>
                </a:uFill>
                <a:latin typeface="Calibri"/>
              </a:rPr>
              <a:t> </a:t>
            </a:r>
            <a:endParaRPr b="0" lang="pt-BR" sz="3200" spc="-1" strike="noStrike">
              <a:solidFill>
                <a:srgbClr val="000000"/>
              </a:solidFill>
              <a:uFill>
                <a:solidFill>
                  <a:srgbClr val="ffffff"/>
                </a:solidFill>
              </a:uFill>
              <a:latin typeface="Calibri"/>
            </a:endParaRPr>
          </a:p>
          <a:p>
            <a:pPr marL="343080" indent="-342720" algn="just">
              <a:lnSpc>
                <a:spcPct val="100000"/>
              </a:lnSpc>
              <a:buClr>
                <a:srgbClr val="002060"/>
              </a:buClr>
              <a:buFont typeface="Wingdings" charset="2"/>
              <a:buChar char=""/>
            </a:pPr>
            <a:r>
              <a:rPr b="0" lang="pt-BR" sz="3200" spc="-1" strike="noStrike">
                <a:solidFill>
                  <a:srgbClr val="002060"/>
                </a:solidFill>
                <a:uFill>
                  <a:solidFill>
                    <a:srgbClr val="ffffff"/>
                  </a:solidFill>
                </a:uFill>
                <a:latin typeface="Calibri"/>
              </a:rPr>
              <a:t>Dispor de horários de atendimento diferenciados e/ou turnos específicos para acompanhamento de pessoas com TB e oferecer máscara cirúrgica para pessoa com sinais e sintomas sugestivos ou diagnóstico de TB;</a:t>
            </a:r>
            <a:endParaRPr b="0" lang="pt-BR" sz="3200" spc="-1" strike="noStrike">
              <a:solidFill>
                <a:srgbClr val="000000"/>
              </a:solidFill>
              <a:uFill>
                <a:solidFill>
                  <a:srgbClr val="ffffff"/>
                </a:solidFill>
              </a:uFill>
              <a:latin typeface="Calibri"/>
            </a:endParaRPr>
          </a:p>
        </p:txBody>
      </p:sp>
      <p:sp>
        <p:nvSpPr>
          <p:cNvPr id="512" name="TextShape 2"/>
          <p:cNvSpPr txBox="1"/>
          <p:nvPr/>
        </p:nvSpPr>
        <p:spPr>
          <a:xfrm>
            <a:off x="107640" y="33264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Medidas para o controle de infecção do </a:t>
            </a:r>
            <a:r>
              <a:rPr b="1" i="1" lang="pt-BR" sz="4800" spc="-1" strike="noStrike">
                <a:solidFill>
                  <a:srgbClr val="002060"/>
                </a:solidFill>
                <a:uFill>
                  <a:solidFill>
                    <a:srgbClr val="ffffff"/>
                  </a:solidFill>
                </a:uFill>
                <a:latin typeface="Calibri"/>
              </a:rPr>
              <a:t>Mtb</a:t>
            </a:r>
            <a:r>
              <a:rPr b="1" lang="pt-BR" sz="4800" spc="-1" strike="noStrike">
                <a:solidFill>
                  <a:srgbClr val="002060"/>
                </a:solidFill>
                <a:uFill>
                  <a:solidFill>
                    <a:srgbClr val="ffffff"/>
                  </a:solidFill>
                </a:uFill>
                <a:latin typeface="Calibri"/>
              </a:rPr>
              <a:t> em UBS</a:t>
            </a:r>
            <a:endParaRPr b="0" lang="pt-BR" sz="4400" spc="-1" strike="noStrike">
              <a:solidFill>
                <a:srgbClr val="000000"/>
              </a:solidFill>
              <a:uFill>
                <a:solidFill>
                  <a:srgbClr val="ffffff"/>
                </a:solidFill>
              </a:uFill>
              <a:latin typeface="Arial"/>
            </a:endParaRPr>
          </a:p>
        </p:txBody>
      </p:sp>
    </p:spTree>
  </p:cSld>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513" name="TextShape 1"/>
          <p:cNvSpPr txBox="1"/>
          <p:nvPr/>
        </p:nvSpPr>
        <p:spPr>
          <a:xfrm>
            <a:off x="103320" y="1917000"/>
            <a:ext cx="8932680" cy="3672000"/>
          </a:xfrm>
          <a:prstGeom prst="rect">
            <a:avLst/>
          </a:prstGeom>
          <a:noFill/>
          <a:ln>
            <a:noFill/>
          </a:ln>
        </p:spPr>
        <p:txBody>
          <a:bodyPr/>
          <a:p>
            <a:pPr marL="343080" indent="-342720" algn="just">
              <a:lnSpc>
                <a:spcPct val="100000"/>
              </a:lnSpc>
              <a:buClr>
                <a:srgbClr val="002060"/>
              </a:buClr>
              <a:buFont typeface="Wingdings" charset="2"/>
              <a:buChar char=""/>
            </a:pPr>
            <a:r>
              <a:rPr b="0" lang="pt-BR" sz="3200" spc="-1" strike="noStrike">
                <a:solidFill>
                  <a:srgbClr val="002060"/>
                </a:solidFill>
                <a:uFill>
                  <a:solidFill>
                    <a:srgbClr val="ffffff"/>
                  </a:solidFill>
                </a:uFill>
                <a:latin typeface="Calibri"/>
              </a:rPr>
              <a:t>Ofertar em comum acordo com a pessoa em tratamento, a realização do TDO no domicílio, preferencialmente, nas primeiras semanas de tratamento.</a:t>
            </a:r>
            <a:endParaRPr b="0" lang="pt-BR" sz="3200" spc="-1" strike="noStrike">
              <a:solidFill>
                <a:srgbClr val="000000"/>
              </a:solidFill>
              <a:uFill>
                <a:solidFill>
                  <a:srgbClr val="ffffff"/>
                </a:solidFill>
              </a:uFill>
              <a:latin typeface="Calibri"/>
            </a:endParaRPr>
          </a:p>
        </p:txBody>
      </p:sp>
      <p:sp>
        <p:nvSpPr>
          <p:cNvPr id="514" name="TextShape 2"/>
          <p:cNvSpPr txBox="1"/>
          <p:nvPr/>
        </p:nvSpPr>
        <p:spPr>
          <a:xfrm>
            <a:off x="107640" y="33264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Medidas para o controle de infecção do </a:t>
            </a:r>
            <a:r>
              <a:rPr b="1" i="1" lang="pt-BR" sz="4800" spc="-1" strike="noStrike">
                <a:solidFill>
                  <a:srgbClr val="002060"/>
                </a:solidFill>
                <a:uFill>
                  <a:solidFill>
                    <a:srgbClr val="ffffff"/>
                  </a:solidFill>
                </a:uFill>
                <a:latin typeface="Calibri"/>
              </a:rPr>
              <a:t>Mtb</a:t>
            </a:r>
            <a:r>
              <a:rPr b="1" lang="pt-BR" sz="4800" spc="-1" strike="noStrike">
                <a:solidFill>
                  <a:srgbClr val="002060"/>
                </a:solidFill>
                <a:uFill>
                  <a:solidFill>
                    <a:srgbClr val="ffffff"/>
                  </a:solidFill>
                </a:uFill>
                <a:latin typeface="Calibri"/>
              </a:rPr>
              <a:t> em UBS</a:t>
            </a:r>
            <a:endParaRPr b="0" lang="pt-BR" sz="4400" spc="-1" strike="noStrike">
              <a:solidFill>
                <a:srgbClr val="000000"/>
              </a:solidFill>
              <a:uFill>
                <a:solidFill>
                  <a:srgbClr val="ffffff"/>
                </a:solidFill>
              </a:uFill>
              <a:latin typeface="Arial"/>
            </a:endParaRPr>
          </a:p>
        </p:txBody>
      </p:sp>
    </p:spTree>
  </p:cSld>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515" name="TextShape 1"/>
          <p:cNvSpPr txBox="1"/>
          <p:nvPr/>
        </p:nvSpPr>
        <p:spPr>
          <a:xfrm>
            <a:off x="251640" y="1917000"/>
            <a:ext cx="8640720" cy="3672000"/>
          </a:xfrm>
          <a:prstGeom prst="rect">
            <a:avLst/>
          </a:prstGeom>
          <a:noFill/>
          <a:ln>
            <a:noFill/>
          </a:ln>
        </p:spPr>
        <p:txBody>
          <a:bodyPr/>
          <a:p>
            <a:pPr algn="just">
              <a:lnSpc>
                <a:spcPct val="100000"/>
              </a:lnSpc>
            </a:pPr>
            <a:r>
              <a:rPr b="0" lang="pt-BR" sz="3200" spc="-1" strike="noStrike">
                <a:solidFill>
                  <a:srgbClr val="002060"/>
                </a:solidFill>
                <a:uFill>
                  <a:solidFill>
                    <a:srgbClr val="ffffff"/>
                  </a:solidFill>
                </a:uFill>
                <a:latin typeface="Calibri"/>
              </a:rPr>
              <a:t>Orientação à pessoa com TB e familiares sobre:</a:t>
            </a:r>
            <a:endParaRPr b="0" lang="pt-BR" sz="3200" spc="-1" strike="noStrike">
              <a:solidFill>
                <a:srgbClr val="000000"/>
              </a:solidFill>
              <a:uFill>
                <a:solidFill>
                  <a:srgbClr val="ffffff"/>
                </a:solidFill>
              </a:uFill>
              <a:latin typeface="Calibri"/>
            </a:endParaRPr>
          </a:p>
          <a:p>
            <a:pPr algn="just">
              <a:lnSpc>
                <a:spcPct val="100000"/>
              </a:lnSpc>
            </a:pPr>
            <a:endParaRPr b="0" lang="pt-BR" sz="3200" spc="-1" strike="noStrike">
              <a:solidFill>
                <a:srgbClr val="000000"/>
              </a:solidFill>
              <a:uFill>
                <a:solidFill>
                  <a:srgbClr val="ffffff"/>
                </a:solidFill>
              </a:uFill>
              <a:latin typeface="Calibri"/>
            </a:endParaRPr>
          </a:p>
          <a:p>
            <a:pPr marL="343080" indent="-342720" algn="just">
              <a:lnSpc>
                <a:spcPct val="100000"/>
              </a:lnSpc>
              <a:buClr>
                <a:srgbClr val="002060"/>
              </a:buClr>
              <a:buFont typeface="Wingdings" charset="2"/>
              <a:buChar char=""/>
            </a:pPr>
            <a:r>
              <a:rPr b="0" lang="pt-BR" sz="3200" spc="-1" strike="noStrike">
                <a:solidFill>
                  <a:srgbClr val="002060"/>
                </a:solidFill>
                <a:uFill>
                  <a:solidFill>
                    <a:srgbClr val="ffffff"/>
                  </a:solidFill>
                </a:uFill>
                <a:latin typeface="Calibri"/>
              </a:rPr>
              <a:t>Necessidade de ventilação adequada nos ambientes de moradia e de trabalho</a:t>
            </a:r>
            <a:endParaRPr b="0" lang="pt-BR" sz="3200" spc="-1" strike="noStrike">
              <a:solidFill>
                <a:srgbClr val="000000"/>
              </a:solidFill>
              <a:uFill>
                <a:solidFill>
                  <a:srgbClr val="ffffff"/>
                </a:solidFill>
              </a:uFill>
              <a:latin typeface="Calibri"/>
            </a:endParaRPr>
          </a:p>
          <a:p>
            <a:pPr algn="just">
              <a:lnSpc>
                <a:spcPct val="100000"/>
              </a:lnSpc>
            </a:pPr>
            <a:endParaRPr b="0" lang="pt-BR" sz="3200" spc="-1" strike="noStrike">
              <a:solidFill>
                <a:srgbClr val="000000"/>
              </a:solidFill>
              <a:uFill>
                <a:solidFill>
                  <a:srgbClr val="ffffff"/>
                </a:solidFill>
              </a:uFill>
              <a:latin typeface="Calibri"/>
            </a:endParaRPr>
          </a:p>
          <a:p>
            <a:pPr marL="343080" indent="-342720" algn="just">
              <a:lnSpc>
                <a:spcPct val="100000"/>
              </a:lnSpc>
              <a:buClr>
                <a:srgbClr val="002060"/>
              </a:buClr>
              <a:buFont typeface="Wingdings" charset="2"/>
              <a:buChar char=""/>
            </a:pPr>
            <a:r>
              <a:rPr b="0" lang="pt-BR" sz="3200" spc="-1" strike="noStrike">
                <a:solidFill>
                  <a:srgbClr val="002060"/>
                </a:solidFill>
                <a:uFill>
                  <a:solidFill>
                    <a:srgbClr val="ffffff"/>
                  </a:solidFill>
                </a:uFill>
                <a:latin typeface="Calibri"/>
              </a:rPr>
              <a:t>Importância de levar o braço ou lenço à boca e ao nariz quando tossir e espirrar. </a:t>
            </a:r>
            <a:endParaRPr b="0" lang="pt-BR" sz="3200" spc="-1" strike="noStrike">
              <a:solidFill>
                <a:srgbClr val="000000"/>
              </a:solidFill>
              <a:uFill>
                <a:solidFill>
                  <a:srgbClr val="ffffff"/>
                </a:solidFill>
              </a:uFill>
              <a:latin typeface="Calibri"/>
            </a:endParaRPr>
          </a:p>
        </p:txBody>
      </p:sp>
      <p:sp>
        <p:nvSpPr>
          <p:cNvPr id="516" name="TextShape 2"/>
          <p:cNvSpPr txBox="1"/>
          <p:nvPr/>
        </p:nvSpPr>
        <p:spPr>
          <a:xfrm>
            <a:off x="107640" y="33264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Medidas para o controle de infecção do </a:t>
            </a:r>
            <a:r>
              <a:rPr b="1" i="1" lang="pt-BR" sz="4800" spc="-1" strike="noStrike">
                <a:solidFill>
                  <a:srgbClr val="002060"/>
                </a:solidFill>
                <a:uFill>
                  <a:solidFill>
                    <a:srgbClr val="ffffff"/>
                  </a:solidFill>
                </a:uFill>
                <a:latin typeface="Calibri"/>
              </a:rPr>
              <a:t>Mtb</a:t>
            </a:r>
            <a:r>
              <a:rPr b="1" lang="pt-BR" sz="4800" spc="-1" strike="noStrike">
                <a:solidFill>
                  <a:srgbClr val="002060"/>
                </a:solidFill>
                <a:uFill>
                  <a:solidFill>
                    <a:srgbClr val="ffffff"/>
                  </a:solidFill>
                </a:uFill>
                <a:latin typeface="Calibri"/>
              </a:rPr>
              <a:t> no domicílio</a:t>
            </a:r>
            <a:endParaRPr b="0" lang="pt-BR" sz="4400" spc="-1" strike="noStrike">
              <a:solidFill>
                <a:srgbClr val="000000"/>
              </a:solidFill>
              <a:uFill>
                <a:solidFill>
                  <a:srgbClr val="ffffff"/>
                </a:solidFill>
              </a:uFill>
              <a:latin typeface="Arial"/>
            </a:endParaRPr>
          </a:p>
        </p:txBody>
      </p:sp>
    </p:spTree>
  </p:cSld>
</p:sld>
</file>

<file path=ppt/slides/slide1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517" name="TextShape 1"/>
          <p:cNvSpPr txBox="1"/>
          <p:nvPr/>
        </p:nvSpPr>
        <p:spPr>
          <a:xfrm>
            <a:off x="175320" y="1917000"/>
            <a:ext cx="8788680" cy="4680000"/>
          </a:xfrm>
          <a:prstGeom prst="rect">
            <a:avLst/>
          </a:prstGeom>
          <a:noFill/>
          <a:ln>
            <a:noFill/>
          </a:ln>
        </p:spPr>
        <p:txBody>
          <a:bodyPr/>
          <a:p>
            <a:pPr algn="just">
              <a:lnSpc>
                <a:spcPct val="100000"/>
              </a:lnSpc>
            </a:pPr>
            <a:r>
              <a:rPr b="0" lang="pt-BR" sz="3200" spc="-1" strike="noStrike">
                <a:solidFill>
                  <a:srgbClr val="002060"/>
                </a:solidFill>
                <a:uFill>
                  <a:solidFill>
                    <a:srgbClr val="ffffff"/>
                  </a:solidFill>
                </a:uFill>
                <a:latin typeface="Calibri"/>
              </a:rPr>
              <a:t>Na visita domiciliar recomendar:</a:t>
            </a:r>
            <a:endParaRPr b="0" lang="pt-BR" sz="3200" spc="-1" strike="noStrike">
              <a:solidFill>
                <a:srgbClr val="000000"/>
              </a:solidFill>
              <a:uFill>
                <a:solidFill>
                  <a:srgbClr val="ffffff"/>
                </a:solidFill>
              </a:uFill>
              <a:latin typeface="Calibri"/>
            </a:endParaRPr>
          </a:p>
          <a:p>
            <a:pPr algn="just">
              <a:lnSpc>
                <a:spcPct val="100000"/>
              </a:lnSpc>
            </a:pPr>
            <a:r>
              <a:rPr b="0" lang="pt-BR" sz="1400" spc="-1" strike="noStrike">
                <a:solidFill>
                  <a:srgbClr val="002060"/>
                </a:solidFill>
                <a:uFill>
                  <a:solidFill>
                    <a:srgbClr val="ffffff"/>
                  </a:solidFill>
                </a:uFill>
                <a:latin typeface="Calibri"/>
              </a:rPr>
              <a:t> </a:t>
            </a:r>
            <a:endParaRPr b="0" lang="pt-BR" sz="3200" spc="-1" strike="noStrike">
              <a:solidFill>
                <a:srgbClr val="000000"/>
              </a:solidFill>
              <a:uFill>
                <a:solidFill>
                  <a:srgbClr val="ffffff"/>
                </a:solidFill>
              </a:uFill>
              <a:latin typeface="Calibri"/>
            </a:endParaRPr>
          </a:p>
          <a:p>
            <a:pPr marL="343080" indent="-342720" algn="just">
              <a:lnSpc>
                <a:spcPct val="100000"/>
              </a:lnSpc>
              <a:buClr>
                <a:srgbClr val="002060"/>
              </a:buClr>
              <a:buFont typeface="Wingdings" charset="2"/>
              <a:buChar char=""/>
            </a:pPr>
            <a:r>
              <a:rPr b="0" lang="pt-BR" sz="3200" spc="-1" strike="noStrike">
                <a:solidFill>
                  <a:srgbClr val="002060"/>
                </a:solidFill>
                <a:uFill>
                  <a:solidFill>
                    <a:srgbClr val="ffffff"/>
                  </a:solidFill>
                </a:uFill>
                <a:latin typeface="Calibri"/>
              </a:rPr>
              <a:t>Manter o ambiente arejado e com luz solar; </a:t>
            </a:r>
            <a:endParaRPr b="0" lang="pt-BR" sz="3200" spc="-1" strike="noStrike">
              <a:solidFill>
                <a:srgbClr val="000000"/>
              </a:solidFill>
              <a:uFill>
                <a:solidFill>
                  <a:srgbClr val="ffffff"/>
                </a:solidFill>
              </a:uFill>
              <a:latin typeface="Calibri"/>
            </a:endParaRPr>
          </a:p>
          <a:p>
            <a:pPr marL="343080" indent="-342720" algn="just">
              <a:lnSpc>
                <a:spcPct val="100000"/>
              </a:lnSpc>
              <a:buClr>
                <a:srgbClr val="002060"/>
              </a:buClr>
              <a:buFont typeface="Wingdings" charset="2"/>
              <a:buChar char=""/>
            </a:pPr>
            <a:r>
              <a:rPr b="0" lang="pt-BR" sz="3200" spc="-1" strike="noStrike">
                <a:solidFill>
                  <a:srgbClr val="002060"/>
                </a:solidFill>
                <a:uFill>
                  <a:solidFill>
                    <a:srgbClr val="ffffff"/>
                  </a:solidFill>
                </a:uFill>
                <a:latin typeface="Calibri"/>
              </a:rPr>
              <a:t>Esclarecer que o compartilhamento de objetos em geral e/ou de uso pessoal não transmite a TB;</a:t>
            </a:r>
            <a:endParaRPr b="0" lang="pt-BR" sz="3200" spc="-1" strike="noStrike">
              <a:solidFill>
                <a:srgbClr val="000000"/>
              </a:solidFill>
              <a:uFill>
                <a:solidFill>
                  <a:srgbClr val="ffffff"/>
                </a:solidFill>
              </a:uFill>
              <a:latin typeface="Calibri"/>
            </a:endParaRPr>
          </a:p>
          <a:p>
            <a:pPr marL="343080" indent="-342720" algn="just">
              <a:lnSpc>
                <a:spcPct val="100000"/>
              </a:lnSpc>
              <a:buClr>
                <a:srgbClr val="002060"/>
              </a:buClr>
              <a:buFont typeface="Wingdings" charset="2"/>
              <a:buChar char=""/>
            </a:pPr>
            <a:r>
              <a:rPr b="0" lang="pt-BR" sz="3200" spc="-1" strike="noStrike">
                <a:solidFill>
                  <a:srgbClr val="002060"/>
                </a:solidFill>
                <a:uFill>
                  <a:solidFill>
                    <a:srgbClr val="ffffff"/>
                  </a:solidFill>
                </a:uFill>
                <a:latin typeface="Calibri"/>
              </a:rPr>
              <a:t>Questionar em todas as visitas sobre a presença de pessoas com sintomas respiratórios no domicílio e, em caso positivo, proceder conforme recomendações;</a:t>
            </a:r>
            <a:endParaRPr b="0" lang="pt-BR" sz="3200" spc="-1" strike="noStrike">
              <a:solidFill>
                <a:srgbClr val="000000"/>
              </a:solidFill>
              <a:uFill>
                <a:solidFill>
                  <a:srgbClr val="ffffff"/>
                </a:solidFill>
              </a:uFill>
              <a:latin typeface="Calibri"/>
            </a:endParaRPr>
          </a:p>
        </p:txBody>
      </p:sp>
      <p:sp>
        <p:nvSpPr>
          <p:cNvPr id="518" name="TextShape 2"/>
          <p:cNvSpPr txBox="1"/>
          <p:nvPr/>
        </p:nvSpPr>
        <p:spPr>
          <a:xfrm>
            <a:off x="107640" y="33264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Medidas para o controle de infecção do </a:t>
            </a:r>
            <a:r>
              <a:rPr b="1" i="1" lang="pt-BR" sz="4800" spc="-1" strike="noStrike">
                <a:solidFill>
                  <a:srgbClr val="002060"/>
                </a:solidFill>
                <a:uFill>
                  <a:solidFill>
                    <a:srgbClr val="ffffff"/>
                  </a:solidFill>
                </a:uFill>
                <a:latin typeface="Calibri"/>
              </a:rPr>
              <a:t>Mtb</a:t>
            </a:r>
            <a:r>
              <a:rPr b="1" lang="pt-BR" sz="4800" spc="-1" strike="noStrike">
                <a:solidFill>
                  <a:srgbClr val="002060"/>
                </a:solidFill>
                <a:uFill>
                  <a:solidFill>
                    <a:srgbClr val="ffffff"/>
                  </a:solidFill>
                </a:uFill>
                <a:latin typeface="Calibri"/>
              </a:rPr>
              <a:t> no domicílio</a:t>
            </a:r>
            <a:endParaRPr b="0" lang="pt-BR" sz="4400" spc="-1" strike="noStrike">
              <a:solidFill>
                <a:srgbClr val="000000"/>
              </a:solidFill>
              <a:uFill>
                <a:solidFill>
                  <a:srgbClr val="ffffff"/>
                </a:solidFill>
              </a:uFill>
              <a:latin typeface="Arial"/>
            </a:endParaRPr>
          </a:p>
        </p:txBody>
      </p:sp>
    </p:spTree>
  </p:cSld>
</p:sld>
</file>

<file path=ppt/slides/slide1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519" name="TextShape 1"/>
          <p:cNvSpPr txBox="1"/>
          <p:nvPr/>
        </p:nvSpPr>
        <p:spPr>
          <a:xfrm>
            <a:off x="175320" y="1917000"/>
            <a:ext cx="8788680" cy="4608000"/>
          </a:xfrm>
          <a:prstGeom prst="rect">
            <a:avLst/>
          </a:prstGeom>
          <a:noFill/>
          <a:ln>
            <a:noFill/>
          </a:ln>
        </p:spPr>
        <p:txBody>
          <a:bodyPr/>
          <a:p>
            <a:pPr marL="343080" indent="-342720" algn="just">
              <a:lnSpc>
                <a:spcPct val="100000"/>
              </a:lnSpc>
              <a:buClr>
                <a:srgbClr val="002060"/>
              </a:buClr>
              <a:buFont typeface="Wingdings" charset="2"/>
              <a:buChar char=""/>
            </a:pPr>
            <a:r>
              <a:rPr b="0" lang="pt-BR" sz="3200" spc="-1" strike="noStrike">
                <a:solidFill>
                  <a:srgbClr val="002060"/>
                </a:solidFill>
                <a:uFill>
                  <a:solidFill>
                    <a:srgbClr val="ffffff"/>
                  </a:solidFill>
                </a:uFill>
                <a:latin typeface="Calibri"/>
              </a:rPr>
              <a:t>Orientar coleta de escarro em local ventilado;  </a:t>
            </a:r>
            <a:endParaRPr b="0" lang="pt-BR" sz="3200" spc="-1" strike="noStrike">
              <a:solidFill>
                <a:srgbClr val="000000"/>
              </a:solidFill>
              <a:uFill>
                <a:solidFill>
                  <a:srgbClr val="ffffff"/>
                </a:solidFill>
              </a:uFill>
              <a:latin typeface="Calibri"/>
            </a:endParaRPr>
          </a:p>
          <a:p>
            <a:pPr marL="343080" indent="-342720" algn="just">
              <a:lnSpc>
                <a:spcPct val="100000"/>
              </a:lnSpc>
              <a:buClr>
                <a:srgbClr val="002060"/>
              </a:buClr>
              <a:buFont typeface="Wingdings" charset="2"/>
              <a:buChar char=""/>
            </a:pPr>
            <a:r>
              <a:rPr b="0" lang="pt-BR" sz="3200" spc="-1" strike="noStrike">
                <a:solidFill>
                  <a:srgbClr val="002060"/>
                </a:solidFill>
                <a:uFill>
                  <a:solidFill>
                    <a:srgbClr val="ffffff"/>
                  </a:solidFill>
                </a:uFill>
                <a:latin typeface="Calibri"/>
              </a:rPr>
              <a:t>Fazer a observação do TDO em local bem ventilado, principalmente no primeiro mês de tratamento.</a:t>
            </a:r>
            <a:endParaRPr b="0" lang="pt-BR" sz="3200" spc="-1" strike="noStrike">
              <a:solidFill>
                <a:srgbClr val="000000"/>
              </a:solidFill>
              <a:uFill>
                <a:solidFill>
                  <a:srgbClr val="ffffff"/>
                </a:solidFill>
              </a:uFill>
              <a:latin typeface="Calibri"/>
            </a:endParaRPr>
          </a:p>
          <a:p>
            <a:pPr lvl="1" marL="743040" indent="-285480" algn="just">
              <a:lnSpc>
                <a:spcPct val="100000"/>
              </a:lnSpc>
              <a:buClr>
                <a:srgbClr val="002060"/>
              </a:buClr>
              <a:buFont typeface="Wingdings" charset="2"/>
              <a:buChar char=""/>
            </a:pPr>
            <a:r>
              <a:rPr b="0" lang="pt-BR" sz="2800" spc="-1" strike="noStrike">
                <a:solidFill>
                  <a:srgbClr val="002060"/>
                </a:solidFill>
                <a:uFill>
                  <a:solidFill>
                    <a:srgbClr val="ffffff"/>
                  </a:solidFill>
                </a:uFill>
                <a:latin typeface="Calibri"/>
              </a:rPr>
              <a:t>Na impossibilidade de atendimento em ambiente externo, ou local ventilado, e após avaliação criteriosa da equipe da UBS, o profissional de saúde poderá usar máscaras PFF2 ou N95 durante a visita domiciliar.</a:t>
            </a:r>
            <a:endParaRPr b="0" lang="pt-BR" sz="2400" spc="-1" strike="noStrike">
              <a:solidFill>
                <a:srgbClr val="000000"/>
              </a:solidFill>
              <a:uFill>
                <a:solidFill>
                  <a:srgbClr val="ffffff"/>
                </a:solidFill>
              </a:uFill>
              <a:latin typeface="Calibri"/>
            </a:endParaRPr>
          </a:p>
        </p:txBody>
      </p:sp>
      <p:sp>
        <p:nvSpPr>
          <p:cNvPr id="520" name="TextShape 2"/>
          <p:cNvSpPr txBox="1"/>
          <p:nvPr/>
        </p:nvSpPr>
        <p:spPr>
          <a:xfrm>
            <a:off x="107640" y="33264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Medidas para o controle de infecção do </a:t>
            </a:r>
            <a:r>
              <a:rPr b="1" i="1" lang="pt-BR" sz="4800" spc="-1" strike="noStrike">
                <a:solidFill>
                  <a:srgbClr val="002060"/>
                </a:solidFill>
                <a:uFill>
                  <a:solidFill>
                    <a:srgbClr val="ffffff"/>
                  </a:solidFill>
                </a:uFill>
                <a:latin typeface="Calibri"/>
              </a:rPr>
              <a:t>Mtb</a:t>
            </a:r>
            <a:r>
              <a:rPr b="1" lang="pt-BR" sz="4800" spc="-1" strike="noStrike">
                <a:solidFill>
                  <a:srgbClr val="002060"/>
                </a:solidFill>
                <a:uFill>
                  <a:solidFill>
                    <a:srgbClr val="ffffff"/>
                  </a:solidFill>
                </a:uFill>
                <a:latin typeface="Calibri"/>
              </a:rPr>
              <a:t> no domicílio</a:t>
            </a:r>
            <a:endParaRPr b="0" lang="pt-BR" sz="4400" spc="-1" strike="noStrike">
              <a:solidFill>
                <a:srgbClr val="000000"/>
              </a:solidFill>
              <a:uFill>
                <a:solidFill>
                  <a:srgbClr val="ffffff"/>
                </a:solidFill>
              </a:uFill>
              <a:latin typeface="Arial"/>
            </a:endParaRPr>
          </a:p>
        </p:txBody>
      </p:sp>
    </p:spTree>
  </p:cSld>
</p:sld>
</file>

<file path=ppt/slides/slide1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521" name="TextShape 1"/>
          <p:cNvSpPr txBox="1"/>
          <p:nvPr/>
        </p:nvSpPr>
        <p:spPr>
          <a:xfrm>
            <a:off x="263880" y="2205000"/>
            <a:ext cx="8615880" cy="4320000"/>
          </a:xfrm>
          <a:prstGeom prst="rect">
            <a:avLst/>
          </a:prstGeom>
          <a:noFill/>
          <a:ln>
            <a:noFill/>
          </a:ln>
        </p:spPr>
        <p:txBody>
          <a:bodyPr/>
          <a:p>
            <a:pPr lvl="1" marL="743040" indent="-285480" algn="just">
              <a:lnSpc>
                <a:spcPct val="100000"/>
              </a:lnSpc>
              <a:buClr>
                <a:srgbClr val="002060"/>
              </a:buClr>
              <a:buFont typeface="Wingdings" charset="2"/>
              <a:buChar char=""/>
            </a:pPr>
            <a:r>
              <a:rPr b="0" lang="pt-BR" sz="3600" spc="-1" strike="noStrike">
                <a:solidFill>
                  <a:srgbClr val="002060"/>
                </a:solidFill>
                <a:uFill>
                  <a:solidFill>
                    <a:srgbClr val="ffffff"/>
                  </a:solidFill>
                </a:uFill>
                <a:latin typeface="Calibri"/>
              </a:rPr>
              <a:t>Orientação sobre quais as medidas ambientais devem ser utilizadas em cada local </a:t>
            </a:r>
            <a:endParaRPr b="0" lang="pt-BR" sz="2400" spc="-1" strike="noStrike">
              <a:solidFill>
                <a:srgbClr val="000000"/>
              </a:solidFill>
              <a:uFill>
                <a:solidFill>
                  <a:srgbClr val="ffffff"/>
                </a:solidFill>
              </a:uFill>
              <a:latin typeface="Calibri"/>
            </a:endParaRPr>
          </a:p>
          <a:p>
            <a:pPr lvl="1" marL="743040" indent="-285480" algn="just">
              <a:lnSpc>
                <a:spcPct val="100000"/>
              </a:lnSpc>
              <a:buClr>
                <a:srgbClr val="002060"/>
              </a:buClr>
              <a:buFont typeface="Wingdings" charset="2"/>
              <a:buChar char=""/>
            </a:pPr>
            <a:r>
              <a:rPr b="0" lang="pt-BR" sz="3600" spc="-1" strike="noStrike">
                <a:solidFill>
                  <a:srgbClr val="002060"/>
                </a:solidFill>
                <a:uFill>
                  <a:solidFill>
                    <a:srgbClr val="ffffff"/>
                  </a:solidFill>
                </a:uFill>
                <a:latin typeface="Calibri"/>
              </a:rPr>
              <a:t>Definidoras quais os locais em que a proteção respiratória deve ser utilizada.</a:t>
            </a:r>
            <a:endParaRPr b="0" lang="pt-BR" sz="2400" spc="-1" strike="noStrike">
              <a:solidFill>
                <a:srgbClr val="000000"/>
              </a:solidFill>
              <a:uFill>
                <a:solidFill>
                  <a:srgbClr val="ffffff"/>
                </a:solidFill>
              </a:uFill>
              <a:latin typeface="Calibri"/>
            </a:endParaRPr>
          </a:p>
          <a:p>
            <a:pPr lvl="1" marL="743040" indent="-285480" algn="just">
              <a:lnSpc>
                <a:spcPct val="100000"/>
              </a:lnSpc>
              <a:buClr>
                <a:srgbClr val="002060"/>
              </a:buClr>
              <a:buFont typeface="Wingdings" charset="2"/>
              <a:buChar char=""/>
            </a:pPr>
            <a:r>
              <a:rPr b="0" lang="pt-BR" sz="3600" spc="-1" strike="noStrike">
                <a:solidFill>
                  <a:srgbClr val="002060"/>
                </a:solidFill>
                <a:uFill>
                  <a:solidFill>
                    <a:srgbClr val="ffffff"/>
                  </a:solidFill>
                </a:uFill>
                <a:latin typeface="Calibri"/>
              </a:rPr>
              <a:t>Vigilância sobre o cumprimento das normas e regulamentações adotadas</a:t>
            </a:r>
            <a:endParaRPr b="0" lang="pt-BR" sz="2400" spc="-1" strike="noStrike">
              <a:solidFill>
                <a:srgbClr val="000000"/>
              </a:solidFill>
              <a:uFill>
                <a:solidFill>
                  <a:srgbClr val="ffffff"/>
                </a:solidFill>
              </a:uFill>
              <a:latin typeface="Calibri"/>
            </a:endParaRPr>
          </a:p>
          <a:p>
            <a:pPr algn="just">
              <a:lnSpc>
                <a:spcPct val="100000"/>
              </a:lnSpc>
            </a:pPr>
            <a:endParaRPr b="0" lang="pt-BR" sz="3200" spc="-1" strike="noStrike">
              <a:solidFill>
                <a:srgbClr val="000000"/>
              </a:solidFill>
              <a:uFill>
                <a:solidFill>
                  <a:srgbClr val="ffffff"/>
                </a:solidFill>
              </a:uFill>
              <a:latin typeface="Calibri"/>
            </a:endParaRPr>
          </a:p>
        </p:txBody>
      </p:sp>
      <p:sp>
        <p:nvSpPr>
          <p:cNvPr id="522" name="TextShape 2"/>
          <p:cNvSpPr txBox="1"/>
          <p:nvPr/>
        </p:nvSpPr>
        <p:spPr>
          <a:xfrm>
            <a:off x="107640" y="33264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Medidas administrativas: </a:t>
            </a:r>
            <a:r>
              <a:rPr b="1" lang="pt-BR" sz="4800" spc="-1" strike="noStrike">
                <a:solidFill>
                  <a:srgbClr val="002060"/>
                </a:solidFill>
                <a:uFill>
                  <a:solidFill>
                    <a:srgbClr val="ffffff"/>
                  </a:solidFill>
                </a:uFill>
                <a:latin typeface="Calibri"/>
              </a:rPr>
              <a:t>
</a:t>
            </a:r>
            <a:r>
              <a:rPr b="1" lang="pt-BR" sz="4800" spc="-1" strike="noStrike">
                <a:solidFill>
                  <a:srgbClr val="002060"/>
                </a:solidFill>
                <a:uFill>
                  <a:solidFill>
                    <a:srgbClr val="ffffff"/>
                  </a:solidFill>
                </a:uFill>
                <a:latin typeface="Calibri"/>
              </a:rPr>
              <a:t>base da pirâmide</a:t>
            </a:r>
            <a:endParaRPr b="0" lang="pt-BR" sz="4400" spc="-1" strike="noStrike">
              <a:solidFill>
                <a:srgbClr val="000000"/>
              </a:solidFill>
              <a:uFill>
                <a:solidFill>
                  <a:srgbClr val="ffffff"/>
                </a:solidFill>
              </a:uFill>
              <a:latin typeface="Arial"/>
            </a:endParaRPr>
          </a:p>
        </p:txBody>
      </p:sp>
    </p:spTree>
  </p:cSld>
</p:sld>
</file>

<file path=ppt/slides/slide1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3" name="TextShape 1"/>
          <p:cNvSpPr txBox="1"/>
          <p:nvPr/>
        </p:nvSpPr>
        <p:spPr>
          <a:xfrm>
            <a:off x="2627640" y="5013000"/>
            <a:ext cx="5904360" cy="1367640"/>
          </a:xfrm>
          <a:prstGeom prst="rect">
            <a:avLst/>
          </a:prstGeom>
          <a:noFill/>
          <a:ln>
            <a:noFill/>
          </a:ln>
        </p:spPr>
        <p:txBody>
          <a:bodyPr/>
          <a:p>
            <a:pPr algn="just">
              <a:lnSpc>
                <a:spcPct val="100000"/>
              </a:lnSpc>
            </a:pPr>
            <a:endParaRPr b="0" lang="pt-BR" sz="3200" spc="-1" strike="noStrike">
              <a:solidFill>
                <a:srgbClr val="000000"/>
              </a:solidFill>
              <a:uFill>
                <a:solidFill>
                  <a:srgbClr val="ffffff"/>
                </a:solidFill>
              </a:uFill>
              <a:latin typeface="Calibri"/>
            </a:endParaRPr>
          </a:p>
          <a:p>
            <a:pPr algn="just">
              <a:lnSpc>
                <a:spcPct val="100000"/>
              </a:lnSpc>
            </a:pPr>
            <a:r>
              <a:rPr b="0" lang="pt-BR" sz="3200" spc="-1" strike="noStrike">
                <a:solidFill>
                  <a:srgbClr val="002060"/>
                </a:solidFill>
                <a:uFill>
                  <a:solidFill>
                    <a:srgbClr val="ffffff"/>
                  </a:solidFill>
                </a:uFill>
                <a:latin typeface="Calibri"/>
              </a:rPr>
              <a:t>Obrigada!</a:t>
            </a:r>
            <a:endParaRPr b="0" lang="pt-BR" sz="3200" spc="-1" strike="noStrike">
              <a:solidFill>
                <a:srgbClr val="000000"/>
              </a:solidFill>
              <a:uFill>
                <a:solidFill>
                  <a:srgbClr val="ffffff"/>
                </a:solidFill>
              </a:uFill>
              <a:latin typeface="Calibri"/>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Shape 1"/>
          <p:cNvSpPr txBox="1"/>
          <p:nvPr/>
        </p:nvSpPr>
        <p:spPr>
          <a:xfrm>
            <a:off x="0" y="0"/>
            <a:ext cx="9143640" cy="1699920"/>
          </a:xfrm>
          <a:prstGeom prst="rect">
            <a:avLst/>
          </a:prstGeom>
          <a:solidFill>
            <a:srgbClr val="ffffff"/>
          </a:solidFill>
          <a:ln w="25560">
            <a:solidFill>
              <a:srgbClr val="000000"/>
            </a:solidFill>
            <a:round/>
          </a:ln>
        </p:spPr>
        <p:txBody>
          <a:bodyPr anchor="ctr"/>
          <a:p>
            <a:pPr marL="609480" indent="-609120" algn="ctr">
              <a:lnSpc>
                <a:spcPct val="100000"/>
              </a:lnSpc>
            </a:pPr>
            <a:r>
              <a:rPr b="0" lang="pt-BR" sz="4000" spc="-1" strike="noStrike">
                <a:solidFill>
                  <a:srgbClr val="000000"/>
                </a:solidFill>
                <a:uFill>
                  <a:solidFill>
                    <a:srgbClr val="ffffff"/>
                  </a:solidFill>
                </a:uFill>
                <a:latin typeface="Calibri"/>
              </a:rPr>
              <a:t>2 – Quanto a transmissão da TB:</a:t>
            </a:r>
            <a:endParaRPr b="0" lang="pt-BR" sz="4400" spc="-1" strike="noStrike">
              <a:solidFill>
                <a:srgbClr val="000000"/>
              </a:solidFill>
              <a:uFill>
                <a:solidFill>
                  <a:srgbClr val="ffffff"/>
                </a:solidFill>
              </a:uFill>
              <a:latin typeface="Arial"/>
            </a:endParaRPr>
          </a:p>
        </p:txBody>
      </p:sp>
      <p:sp>
        <p:nvSpPr>
          <p:cNvPr id="151" name="CustomShape 2"/>
          <p:cNvSpPr/>
          <p:nvPr/>
        </p:nvSpPr>
        <p:spPr>
          <a:xfrm rot="5400000">
            <a:off x="4359600" y="-1383840"/>
            <a:ext cx="1375920" cy="797760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00b050"/>
              </a:buClr>
              <a:buFont typeface="Symbol" charset="2"/>
              <a:buChar char=""/>
            </a:pPr>
            <a:r>
              <a:rPr b="0" lang="pt-BR" sz="3200" spc="-1" strike="noStrike">
                <a:solidFill>
                  <a:srgbClr val="00b050"/>
                </a:solidFill>
                <a:uFill>
                  <a:solidFill>
                    <a:srgbClr val="ffffff"/>
                  </a:solidFill>
                </a:uFill>
                <a:latin typeface="Calibri"/>
              </a:rPr>
              <a:t>Ocorre por via aérea e há maior risco de transmissão nos ambientes onde circulam pessoas com TB pulmonar ou laríngea.</a:t>
            </a:r>
            <a:endParaRPr b="0" lang="pt-BR" sz="1800" spc="-1" strike="noStrike">
              <a:solidFill>
                <a:srgbClr val="000000"/>
              </a:solidFill>
              <a:uFill>
                <a:solidFill>
                  <a:srgbClr val="ffffff"/>
                </a:solidFill>
              </a:uFill>
              <a:latin typeface="Arial"/>
            </a:endParaRPr>
          </a:p>
        </p:txBody>
      </p:sp>
      <p:sp>
        <p:nvSpPr>
          <p:cNvPr id="152" name="CustomShape 3"/>
          <p:cNvSpPr/>
          <p:nvPr/>
        </p:nvSpPr>
        <p:spPr>
          <a:xfrm>
            <a:off x="107640" y="2050560"/>
            <a:ext cx="950760" cy="1175760"/>
          </a:xfrm>
          <a:prstGeom prst="roundRect">
            <a:avLst>
              <a:gd name="adj" fmla="val 16667"/>
            </a:avLst>
          </a:prstGeom>
          <a:solidFill>
            <a:srgbClr val="00b050"/>
          </a:solidFill>
          <a:ln>
            <a:solidFill>
              <a:schemeClr val="lt1">
                <a:hueOff val="0"/>
                <a:satOff val="0"/>
                <a:lumOff val="0"/>
                <a:alphaOff val="0"/>
              </a:schemeClr>
            </a:solidFill>
            <a:round/>
          </a:ln>
        </p:spPr>
        <p:style>
          <a:lnRef idx="2"/>
          <a:fillRef idx="0"/>
          <a:effectRef idx="0"/>
          <a:fontRef idx="minor"/>
        </p:style>
        <p:txBody>
          <a:bodyPr lIns="217800" rIns="171360" tIns="132120" bIns="132120" anchor="ctr"/>
          <a:p>
            <a:pPr algn="ctr">
              <a:lnSpc>
                <a:spcPct val="90000"/>
              </a:lnSpc>
            </a:pPr>
            <a:r>
              <a:rPr b="1" lang="pt-BR" sz="4500" spc="-1" strike="noStrike">
                <a:solidFill>
                  <a:srgbClr val="ffffff"/>
                </a:solidFill>
                <a:uFill>
                  <a:solidFill>
                    <a:srgbClr val="ffffff"/>
                  </a:solidFill>
                </a:uFill>
                <a:latin typeface="Calibri"/>
              </a:rPr>
              <a:t>a)</a:t>
            </a:r>
            <a:endParaRPr b="0" lang="pt-BR" sz="1800" spc="-1" strike="noStrike">
              <a:solidFill>
                <a:srgbClr val="000000"/>
              </a:solidFill>
              <a:uFill>
                <a:solidFill>
                  <a:srgbClr val="ffffff"/>
                </a:solidFill>
              </a:uFill>
              <a:latin typeface="Arial"/>
            </a:endParaRPr>
          </a:p>
        </p:txBody>
      </p:sp>
      <p:sp>
        <p:nvSpPr>
          <p:cNvPr id="153" name="CustomShape 4"/>
          <p:cNvSpPr/>
          <p:nvPr/>
        </p:nvSpPr>
        <p:spPr>
          <a:xfrm rot="5400000">
            <a:off x="4286880" y="226080"/>
            <a:ext cx="1445400" cy="799776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c000"/>
              </a:buClr>
              <a:buFont typeface="Symbol" charset="2"/>
              <a:buChar char=""/>
            </a:pPr>
            <a:r>
              <a:rPr b="0" lang="pt-BR" sz="3200" spc="-1" strike="noStrike">
                <a:solidFill>
                  <a:srgbClr val="ffc000"/>
                </a:solidFill>
                <a:uFill>
                  <a:solidFill>
                    <a:srgbClr val="ffffff"/>
                  </a:solidFill>
                </a:uFill>
                <a:latin typeface="Calibri"/>
              </a:rPr>
              <a:t>Ocorre pela inalação de gotículas que podem permanecer no ambiente.</a:t>
            </a:r>
            <a:endParaRPr b="0" lang="pt-BR" sz="1800" spc="-1" strike="noStrike">
              <a:solidFill>
                <a:srgbClr val="000000"/>
              </a:solidFill>
              <a:uFill>
                <a:solidFill>
                  <a:srgbClr val="ffffff"/>
                </a:solidFill>
              </a:uFill>
              <a:latin typeface="Arial"/>
            </a:endParaRPr>
          </a:p>
        </p:txBody>
      </p:sp>
      <p:sp>
        <p:nvSpPr>
          <p:cNvPr id="154" name="CustomShape 5"/>
          <p:cNvSpPr/>
          <p:nvPr/>
        </p:nvSpPr>
        <p:spPr>
          <a:xfrm>
            <a:off x="107640" y="3632760"/>
            <a:ext cx="930600" cy="1220760"/>
          </a:xfrm>
          <a:prstGeom prst="roundRect">
            <a:avLst>
              <a:gd name="adj" fmla="val 16667"/>
            </a:avLst>
          </a:prstGeom>
          <a:solidFill>
            <a:srgbClr val="ffc000"/>
          </a:solidFill>
          <a:ln>
            <a:solidFill>
              <a:schemeClr val="lt1">
                <a:hueOff val="0"/>
                <a:satOff val="0"/>
                <a:lumOff val="0"/>
                <a:alphaOff val="0"/>
              </a:schemeClr>
            </a:solidFill>
            <a:round/>
          </a:ln>
        </p:spPr>
        <p:style>
          <a:lnRef idx="2"/>
          <a:fillRef idx="0"/>
          <a:effectRef idx="0"/>
          <a:fontRef idx="minor"/>
        </p:style>
        <p:txBody>
          <a:bodyPr lIns="216720" rIns="171360" tIns="131040" bIns="131040" anchor="ctr"/>
          <a:p>
            <a:pPr algn="ctr">
              <a:lnSpc>
                <a:spcPct val="90000"/>
              </a:lnSpc>
            </a:pPr>
            <a:r>
              <a:rPr b="1" lang="pt-BR" sz="4500" spc="-1" strike="noStrike">
                <a:solidFill>
                  <a:srgbClr val="ffffff"/>
                </a:solidFill>
                <a:uFill>
                  <a:solidFill>
                    <a:srgbClr val="ffffff"/>
                  </a:solidFill>
                </a:uFill>
                <a:latin typeface="Calibri"/>
              </a:rPr>
              <a:t>b)</a:t>
            </a:r>
            <a:endParaRPr b="0" lang="pt-BR" sz="1800" spc="-1" strike="noStrike">
              <a:solidFill>
                <a:srgbClr val="000000"/>
              </a:solidFill>
              <a:uFill>
                <a:solidFill>
                  <a:srgbClr val="ffffff"/>
                </a:solidFill>
              </a:uFill>
              <a:latin typeface="Arial"/>
            </a:endParaRPr>
          </a:p>
        </p:txBody>
      </p:sp>
      <p:sp>
        <p:nvSpPr>
          <p:cNvPr id="155" name="CustomShape 6"/>
          <p:cNvSpPr/>
          <p:nvPr/>
        </p:nvSpPr>
        <p:spPr>
          <a:xfrm rot="5400000">
            <a:off x="4392360" y="1897920"/>
            <a:ext cx="1292400" cy="791136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0000"/>
              </a:buClr>
              <a:buFont typeface="Symbol" charset="2"/>
              <a:buChar char=""/>
            </a:pPr>
            <a:r>
              <a:rPr b="0" lang="pt-BR" sz="3200" spc="-1" strike="noStrike">
                <a:solidFill>
                  <a:srgbClr val="ff0000"/>
                </a:solidFill>
                <a:uFill>
                  <a:solidFill>
                    <a:srgbClr val="ffffff"/>
                  </a:solidFill>
                </a:uFill>
                <a:latin typeface="Calibri"/>
              </a:rPr>
              <a:t>Ocorre pelo contato com os bacilos que se depositam em roupas, lençóis, copos e outros objetos.</a:t>
            </a:r>
            <a:endParaRPr b="0" lang="pt-BR" sz="1800" spc="-1" strike="noStrike">
              <a:solidFill>
                <a:srgbClr val="000000"/>
              </a:solidFill>
              <a:uFill>
                <a:solidFill>
                  <a:srgbClr val="ffffff"/>
                </a:solidFill>
              </a:uFill>
              <a:latin typeface="Arial"/>
            </a:endParaRPr>
          </a:p>
        </p:txBody>
      </p:sp>
      <p:sp>
        <p:nvSpPr>
          <p:cNvPr id="156" name="CustomShape 7"/>
          <p:cNvSpPr/>
          <p:nvPr/>
        </p:nvSpPr>
        <p:spPr>
          <a:xfrm>
            <a:off x="107640" y="5186160"/>
            <a:ext cx="950760" cy="1193760"/>
          </a:xfrm>
          <a:prstGeom prst="roundRect">
            <a:avLst>
              <a:gd name="adj" fmla="val 16667"/>
            </a:avLst>
          </a:prstGeom>
          <a:solidFill>
            <a:srgbClr val="ff0000"/>
          </a:solidFill>
          <a:ln>
            <a:solidFill>
              <a:schemeClr val="lt1">
                <a:hueOff val="0"/>
                <a:satOff val="0"/>
                <a:lumOff val="0"/>
                <a:alphaOff val="0"/>
              </a:schemeClr>
            </a:solidFill>
            <a:round/>
          </a:ln>
        </p:spPr>
        <p:style>
          <a:lnRef idx="2"/>
          <a:fillRef idx="0"/>
          <a:effectRef idx="0"/>
          <a:fontRef idx="minor"/>
        </p:style>
        <p:txBody>
          <a:bodyPr lIns="217800" rIns="171360" tIns="132120" bIns="132120" anchor="ctr"/>
          <a:p>
            <a:pPr algn="ctr">
              <a:lnSpc>
                <a:spcPct val="90000"/>
              </a:lnSpc>
            </a:pPr>
            <a:r>
              <a:rPr b="1" lang="pt-BR" sz="4500" spc="-1" strike="noStrike">
                <a:solidFill>
                  <a:srgbClr val="ffffff"/>
                </a:solidFill>
                <a:uFill>
                  <a:solidFill>
                    <a:srgbClr val="ffffff"/>
                  </a:solidFill>
                </a:uFill>
                <a:latin typeface="Calibri"/>
              </a:rPr>
              <a:t>c)</a:t>
            </a:r>
            <a:endParaRPr b="0" lang="pt-BR" sz="1800" spc="-1" strike="noStrike">
              <a:solidFill>
                <a:srgbClr val="000000"/>
              </a:solidFill>
              <a:uFill>
                <a:solidFill>
                  <a:srgbClr val="ffffff"/>
                </a:solidFill>
              </a:uFill>
              <a:latin typeface="Arial"/>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7" name="Imagem 1" descr=""/>
          <p:cNvPicPr/>
          <p:nvPr/>
        </p:nvPicPr>
        <p:blipFill>
          <a:blip r:embed="rId1"/>
          <a:stretch/>
        </p:blipFill>
        <p:spPr>
          <a:xfrm>
            <a:off x="254160" y="254160"/>
            <a:ext cx="8635680" cy="6349680"/>
          </a:xfrm>
          <a:prstGeom prst="rect">
            <a:avLst/>
          </a:prstGeom>
          <a:ln>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TextShape 1"/>
          <p:cNvSpPr txBox="1"/>
          <p:nvPr/>
        </p:nvSpPr>
        <p:spPr>
          <a:xfrm>
            <a:off x="0" y="0"/>
            <a:ext cx="9143640" cy="1699920"/>
          </a:xfrm>
          <a:prstGeom prst="rect">
            <a:avLst/>
          </a:prstGeom>
          <a:solidFill>
            <a:srgbClr val="ffffff"/>
          </a:solidFill>
          <a:ln w="25560">
            <a:solidFill>
              <a:srgbClr val="000000"/>
            </a:solidFill>
            <a:round/>
          </a:ln>
        </p:spPr>
        <p:txBody>
          <a:bodyPr anchor="ctr"/>
          <a:p>
            <a:pPr marL="609480" indent="-609120" algn="ctr">
              <a:lnSpc>
                <a:spcPct val="100000"/>
              </a:lnSpc>
            </a:pPr>
            <a:r>
              <a:rPr b="0" lang="pt-BR" sz="4000" spc="-1" strike="noStrike">
                <a:solidFill>
                  <a:srgbClr val="000000"/>
                </a:solidFill>
                <a:uFill>
                  <a:solidFill>
                    <a:srgbClr val="ffffff"/>
                  </a:solidFill>
                </a:uFill>
                <a:latin typeface="Calibri"/>
              </a:rPr>
              <a:t>2 – Quanto a transmissão da TB:</a:t>
            </a:r>
            <a:endParaRPr b="0" lang="pt-BR" sz="4400" spc="-1" strike="noStrike">
              <a:solidFill>
                <a:srgbClr val="000000"/>
              </a:solidFill>
              <a:uFill>
                <a:solidFill>
                  <a:srgbClr val="ffffff"/>
                </a:solidFill>
              </a:uFill>
              <a:latin typeface="Arial"/>
            </a:endParaRPr>
          </a:p>
        </p:txBody>
      </p:sp>
      <p:sp>
        <p:nvSpPr>
          <p:cNvPr id="159" name="CustomShape 2"/>
          <p:cNvSpPr/>
          <p:nvPr/>
        </p:nvSpPr>
        <p:spPr>
          <a:xfrm rot="5400000">
            <a:off x="4359600" y="-1383840"/>
            <a:ext cx="1375920" cy="7977600"/>
          </a:xfrm>
          <a:prstGeom prst="round2SameRect">
            <a:avLst>
              <a:gd name="adj1" fmla="val 16667"/>
              <a:gd name="adj2" fmla="val 0"/>
            </a:avLst>
          </a:prstGeom>
          <a:solidFill>
            <a:srgbClr val="00b050"/>
          </a:solid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ffff"/>
              </a:buClr>
              <a:buFont typeface="Symbol" charset="2"/>
              <a:buChar char=""/>
            </a:pPr>
            <a:r>
              <a:rPr b="0" lang="pt-BR" sz="3200" spc="-1" strike="noStrike">
                <a:solidFill>
                  <a:srgbClr val="ffffff"/>
                </a:solidFill>
                <a:uFill>
                  <a:solidFill>
                    <a:srgbClr val="ffffff"/>
                  </a:solidFill>
                </a:uFill>
                <a:latin typeface="Calibri"/>
              </a:rPr>
              <a:t>Ocorre por via aérea e há maior risco de transmissão nos ambientes onde circulam pessoas com TB pulmonar ou laríngea.</a:t>
            </a:r>
            <a:endParaRPr b="0" lang="pt-BR" sz="1800" spc="-1" strike="noStrike">
              <a:solidFill>
                <a:srgbClr val="000000"/>
              </a:solidFill>
              <a:uFill>
                <a:solidFill>
                  <a:srgbClr val="ffffff"/>
                </a:solidFill>
              </a:uFill>
              <a:latin typeface="Arial"/>
            </a:endParaRPr>
          </a:p>
        </p:txBody>
      </p:sp>
      <p:sp>
        <p:nvSpPr>
          <p:cNvPr id="160" name="CustomShape 3"/>
          <p:cNvSpPr/>
          <p:nvPr/>
        </p:nvSpPr>
        <p:spPr>
          <a:xfrm>
            <a:off x="107640" y="2050560"/>
            <a:ext cx="950760" cy="1175760"/>
          </a:xfrm>
          <a:prstGeom prst="roundRect">
            <a:avLst>
              <a:gd name="adj" fmla="val 16667"/>
            </a:avLst>
          </a:prstGeom>
          <a:solidFill>
            <a:srgbClr val="00b050"/>
          </a:solidFill>
          <a:ln>
            <a:solidFill>
              <a:schemeClr val="lt1">
                <a:hueOff val="0"/>
                <a:satOff val="0"/>
                <a:lumOff val="0"/>
                <a:alphaOff val="0"/>
              </a:schemeClr>
            </a:solidFill>
            <a:round/>
          </a:ln>
        </p:spPr>
        <p:style>
          <a:lnRef idx="2"/>
          <a:fillRef idx="0"/>
          <a:effectRef idx="0"/>
          <a:fontRef idx="minor"/>
        </p:style>
        <p:txBody>
          <a:bodyPr lIns="217800" rIns="171360" tIns="132120" bIns="132120" anchor="ctr"/>
          <a:p>
            <a:pPr algn="ctr">
              <a:lnSpc>
                <a:spcPct val="90000"/>
              </a:lnSpc>
            </a:pPr>
            <a:r>
              <a:rPr b="1" lang="pt-BR" sz="4500" spc="-1" strike="noStrike">
                <a:solidFill>
                  <a:srgbClr val="ffffff"/>
                </a:solidFill>
                <a:uFill>
                  <a:solidFill>
                    <a:srgbClr val="ffffff"/>
                  </a:solidFill>
                </a:uFill>
                <a:latin typeface="Calibri"/>
              </a:rPr>
              <a:t>a)</a:t>
            </a:r>
            <a:endParaRPr b="0" lang="pt-BR" sz="1800" spc="-1" strike="noStrike">
              <a:solidFill>
                <a:srgbClr val="000000"/>
              </a:solidFill>
              <a:uFill>
                <a:solidFill>
                  <a:srgbClr val="ffffff"/>
                </a:solidFill>
              </a:uFill>
              <a:latin typeface="Arial"/>
            </a:endParaRPr>
          </a:p>
        </p:txBody>
      </p:sp>
      <p:sp>
        <p:nvSpPr>
          <p:cNvPr id="161" name="CustomShape 4"/>
          <p:cNvSpPr/>
          <p:nvPr/>
        </p:nvSpPr>
        <p:spPr>
          <a:xfrm rot="5400000">
            <a:off x="4286880" y="226080"/>
            <a:ext cx="1445400" cy="799776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c000"/>
              </a:buClr>
              <a:buFont typeface="Symbol" charset="2"/>
              <a:buChar char=""/>
            </a:pPr>
            <a:r>
              <a:rPr b="0" lang="pt-BR" sz="3200" spc="-1" strike="noStrike">
                <a:solidFill>
                  <a:srgbClr val="ffc000"/>
                </a:solidFill>
                <a:uFill>
                  <a:solidFill>
                    <a:srgbClr val="ffffff"/>
                  </a:solidFill>
                </a:uFill>
                <a:latin typeface="Calibri"/>
              </a:rPr>
              <a:t>Ocorre pela inalação de gotículas que podem permanecer no ambiente.</a:t>
            </a:r>
            <a:endParaRPr b="0" lang="pt-BR" sz="1800" spc="-1" strike="noStrike">
              <a:solidFill>
                <a:srgbClr val="000000"/>
              </a:solidFill>
              <a:uFill>
                <a:solidFill>
                  <a:srgbClr val="ffffff"/>
                </a:solidFill>
              </a:uFill>
              <a:latin typeface="Arial"/>
            </a:endParaRPr>
          </a:p>
        </p:txBody>
      </p:sp>
      <p:sp>
        <p:nvSpPr>
          <p:cNvPr id="162" name="CustomShape 5"/>
          <p:cNvSpPr/>
          <p:nvPr/>
        </p:nvSpPr>
        <p:spPr>
          <a:xfrm>
            <a:off x="107640" y="3632760"/>
            <a:ext cx="930600" cy="1220760"/>
          </a:xfrm>
          <a:prstGeom prst="roundRect">
            <a:avLst>
              <a:gd name="adj" fmla="val 16667"/>
            </a:avLst>
          </a:prstGeom>
          <a:solidFill>
            <a:srgbClr val="ffc000"/>
          </a:solidFill>
          <a:ln>
            <a:solidFill>
              <a:schemeClr val="lt1">
                <a:hueOff val="0"/>
                <a:satOff val="0"/>
                <a:lumOff val="0"/>
                <a:alphaOff val="0"/>
              </a:schemeClr>
            </a:solidFill>
            <a:round/>
          </a:ln>
        </p:spPr>
        <p:style>
          <a:lnRef idx="2"/>
          <a:fillRef idx="0"/>
          <a:effectRef idx="0"/>
          <a:fontRef idx="minor"/>
        </p:style>
        <p:txBody>
          <a:bodyPr lIns="216720" rIns="171360" tIns="131040" bIns="131040" anchor="ctr"/>
          <a:p>
            <a:pPr algn="ctr">
              <a:lnSpc>
                <a:spcPct val="90000"/>
              </a:lnSpc>
            </a:pPr>
            <a:r>
              <a:rPr b="1" lang="pt-BR" sz="4500" spc="-1" strike="noStrike">
                <a:solidFill>
                  <a:srgbClr val="ffffff"/>
                </a:solidFill>
                <a:uFill>
                  <a:solidFill>
                    <a:srgbClr val="ffffff"/>
                  </a:solidFill>
                </a:uFill>
                <a:latin typeface="Calibri"/>
              </a:rPr>
              <a:t>b)</a:t>
            </a:r>
            <a:endParaRPr b="0" lang="pt-BR" sz="1800" spc="-1" strike="noStrike">
              <a:solidFill>
                <a:srgbClr val="000000"/>
              </a:solidFill>
              <a:uFill>
                <a:solidFill>
                  <a:srgbClr val="ffffff"/>
                </a:solidFill>
              </a:uFill>
              <a:latin typeface="Arial"/>
            </a:endParaRPr>
          </a:p>
        </p:txBody>
      </p:sp>
      <p:sp>
        <p:nvSpPr>
          <p:cNvPr id="163" name="CustomShape 6"/>
          <p:cNvSpPr/>
          <p:nvPr/>
        </p:nvSpPr>
        <p:spPr>
          <a:xfrm rot="5400000">
            <a:off x="4392360" y="1897920"/>
            <a:ext cx="1292400" cy="791136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0000"/>
              </a:buClr>
              <a:buFont typeface="Symbol" charset="2"/>
              <a:buChar char=""/>
            </a:pPr>
            <a:r>
              <a:rPr b="0" lang="pt-BR" sz="3200" spc="-1" strike="noStrike">
                <a:solidFill>
                  <a:srgbClr val="ff0000"/>
                </a:solidFill>
                <a:uFill>
                  <a:solidFill>
                    <a:srgbClr val="ffffff"/>
                  </a:solidFill>
                </a:uFill>
                <a:latin typeface="Calibri"/>
              </a:rPr>
              <a:t>Ocorre pelo contato com os bacilos que se depositam em roupas, lençóis, copos e outros objetos.</a:t>
            </a:r>
            <a:endParaRPr b="0" lang="pt-BR" sz="1800" spc="-1" strike="noStrike">
              <a:solidFill>
                <a:srgbClr val="000000"/>
              </a:solidFill>
              <a:uFill>
                <a:solidFill>
                  <a:srgbClr val="ffffff"/>
                </a:solidFill>
              </a:uFill>
              <a:latin typeface="Arial"/>
            </a:endParaRPr>
          </a:p>
        </p:txBody>
      </p:sp>
      <p:sp>
        <p:nvSpPr>
          <p:cNvPr id="164" name="CustomShape 7"/>
          <p:cNvSpPr/>
          <p:nvPr/>
        </p:nvSpPr>
        <p:spPr>
          <a:xfrm>
            <a:off x="107640" y="5186160"/>
            <a:ext cx="950760" cy="1193760"/>
          </a:xfrm>
          <a:prstGeom prst="roundRect">
            <a:avLst>
              <a:gd name="adj" fmla="val 16667"/>
            </a:avLst>
          </a:prstGeom>
          <a:solidFill>
            <a:srgbClr val="ff0000"/>
          </a:solidFill>
          <a:ln>
            <a:solidFill>
              <a:schemeClr val="lt1">
                <a:hueOff val="0"/>
                <a:satOff val="0"/>
                <a:lumOff val="0"/>
                <a:alphaOff val="0"/>
              </a:schemeClr>
            </a:solidFill>
            <a:round/>
          </a:ln>
        </p:spPr>
        <p:style>
          <a:lnRef idx="2"/>
          <a:fillRef idx="0"/>
          <a:effectRef idx="0"/>
          <a:fontRef idx="minor"/>
        </p:style>
        <p:txBody>
          <a:bodyPr lIns="217800" rIns="171360" tIns="132120" bIns="132120" anchor="ctr"/>
          <a:p>
            <a:pPr algn="ctr">
              <a:lnSpc>
                <a:spcPct val="90000"/>
              </a:lnSpc>
            </a:pPr>
            <a:r>
              <a:rPr b="1" lang="pt-BR" sz="4500" spc="-1" strike="noStrike">
                <a:solidFill>
                  <a:srgbClr val="ffffff"/>
                </a:solidFill>
                <a:uFill>
                  <a:solidFill>
                    <a:srgbClr val="ffffff"/>
                  </a:solidFill>
                </a:uFill>
                <a:latin typeface="Calibri"/>
              </a:rPr>
              <a:t>c)</a:t>
            </a:r>
            <a:endParaRPr b="0" lang="pt-BR" sz="1800" spc="-1" strike="noStrike">
              <a:solidFill>
                <a:srgbClr val="000000"/>
              </a:solidFill>
              <a:uFill>
                <a:solidFill>
                  <a:srgbClr val="ffffff"/>
                </a:solidFill>
              </a:uFill>
              <a:latin typeface="Arial"/>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165" name="TextShape 1"/>
          <p:cNvSpPr txBox="1"/>
          <p:nvPr/>
        </p:nvSpPr>
        <p:spPr>
          <a:xfrm>
            <a:off x="457200" y="274680"/>
            <a:ext cx="822924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Transmissão</a:t>
            </a:r>
            <a:endParaRPr b="0" lang="pt-BR" sz="4400" spc="-1" strike="noStrike">
              <a:solidFill>
                <a:srgbClr val="000000"/>
              </a:solidFill>
              <a:uFill>
                <a:solidFill>
                  <a:srgbClr val="ffffff"/>
                </a:solidFill>
              </a:uFill>
              <a:latin typeface="Arial"/>
            </a:endParaRPr>
          </a:p>
        </p:txBody>
      </p:sp>
      <p:pic>
        <p:nvPicPr>
          <p:cNvPr id="166" name="Picture 9" descr=""/>
          <p:cNvPicPr/>
          <p:nvPr/>
        </p:nvPicPr>
        <p:blipFill>
          <a:blip r:embed="rId1"/>
          <a:stretch/>
        </p:blipFill>
        <p:spPr>
          <a:xfrm>
            <a:off x="107640" y="2108880"/>
            <a:ext cx="2961720" cy="2702520"/>
          </a:xfrm>
          <a:prstGeom prst="rect">
            <a:avLst/>
          </a:prstGeom>
          <a:ln>
            <a:noFill/>
          </a:ln>
        </p:spPr>
      </p:pic>
      <p:sp>
        <p:nvSpPr>
          <p:cNvPr id="167" name="CustomShape 2"/>
          <p:cNvSpPr/>
          <p:nvPr/>
        </p:nvSpPr>
        <p:spPr>
          <a:xfrm>
            <a:off x="3291480" y="1533240"/>
            <a:ext cx="5394960" cy="1065240"/>
          </a:xfrm>
          <a:prstGeom prst="rect">
            <a:avLst/>
          </a:prstGeom>
          <a:ln>
            <a:round/>
          </a:ln>
        </p:spPr>
        <p:style>
          <a:lnRef idx="2">
            <a:schemeClr val="accent1"/>
          </a:lnRef>
          <a:fillRef idx="1">
            <a:schemeClr val="lt1"/>
          </a:fillRef>
          <a:effectRef idx="0">
            <a:schemeClr val="accent1"/>
          </a:effectRef>
          <a:fontRef idx="minor"/>
        </p:style>
        <p:txBody>
          <a:bodyPr lIns="90000" rIns="90000" tIns="45000" bIns="45000"/>
          <a:p>
            <a:pPr algn="ctr">
              <a:lnSpc>
                <a:spcPct val="100000"/>
              </a:lnSpc>
            </a:pPr>
            <a:r>
              <a:rPr b="0" lang="pt-BR" sz="3200" spc="-1" strike="noStrike">
                <a:solidFill>
                  <a:srgbClr val="002060"/>
                </a:solidFill>
                <a:uFill>
                  <a:solidFill>
                    <a:srgbClr val="ffffff"/>
                  </a:solidFill>
                </a:uFill>
                <a:latin typeface="Calibri"/>
              </a:rPr>
              <a:t>Pessoa com TB pulmonar ou laríngea para pessoa suscetível</a:t>
            </a:r>
            <a:endParaRPr b="0" lang="pt-BR" sz="1800" spc="-1" strike="noStrike">
              <a:solidFill>
                <a:srgbClr val="000000"/>
              </a:solidFill>
              <a:uFill>
                <a:solidFill>
                  <a:srgbClr val="ffffff"/>
                </a:solidFill>
              </a:uFill>
              <a:latin typeface="Arial"/>
            </a:endParaRPr>
          </a:p>
        </p:txBody>
      </p:sp>
      <p:sp>
        <p:nvSpPr>
          <p:cNvPr id="168" name="CustomShape 3"/>
          <p:cNvSpPr/>
          <p:nvPr/>
        </p:nvSpPr>
        <p:spPr>
          <a:xfrm>
            <a:off x="3600000" y="4404240"/>
            <a:ext cx="4330080" cy="577800"/>
          </a:xfrm>
          <a:prstGeom prst="rect">
            <a:avLst/>
          </a:prstGeom>
          <a:ln>
            <a:round/>
          </a:ln>
        </p:spPr>
        <p:style>
          <a:lnRef idx="2">
            <a:schemeClr val="accent1"/>
          </a:lnRef>
          <a:fillRef idx="1">
            <a:schemeClr val="lt1"/>
          </a:fillRef>
          <a:effectRef idx="0">
            <a:schemeClr val="accent1"/>
          </a:effectRef>
          <a:fontRef idx="minor"/>
        </p:style>
        <p:txBody>
          <a:bodyPr lIns="90000" rIns="90000" tIns="45000" bIns="45000"/>
          <a:p>
            <a:pPr algn="just">
              <a:lnSpc>
                <a:spcPct val="100000"/>
              </a:lnSpc>
            </a:pPr>
            <a:r>
              <a:rPr b="0" lang="pt-BR" sz="3200" spc="-1" strike="noStrike">
                <a:solidFill>
                  <a:srgbClr val="002060"/>
                </a:solidFill>
                <a:uFill>
                  <a:solidFill>
                    <a:srgbClr val="ffffff"/>
                  </a:solidFill>
                </a:uFill>
                <a:latin typeface="Calibri"/>
              </a:rPr>
              <a:t>Eliminação de aerossóis </a:t>
            </a:r>
            <a:endParaRPr b="0" lang="pt-BR" sz="1800" spc="-1" strike="noStrike">
              <a:solidFill>
                <a:srgbClr val="000000"/>
              </a:solidFill>
              <a:uFill>
                <a:solidFill>
                  <a:srgbClr val="ffffff"/>
                </a:solidFill>
              </a:uFill>
              <a:latin typeface="Arial"/>
            </a:endParaRPr>
          </a:p>
        </p:txBody>
      </p:sp>
      <p:sp>
        <p:nvSpPr>
          <p:cNvPr id="169" name="CustomShape 4"/>
          <p:cNvSpPr/>
          <p:nvPr/>
        </p:nvSpPr>
        <p:spPr>
          <a:xfrm>
            <a:off x="3852000" y="3168000"/>
            <a:ext cx="3826080" cy="577800"/>
          </a:xfrm>
          <a:prstGeom prst="rect">
            <a:avLst/>
          </a:prstGeom>
          <a:ln>
            <a:round/>
          </a:ln>
        </p:spPr>
        <p:style>
          <a:lnRef idx="2">
            <a:schemeClr val="accent1"/>
          </a:lnRef>
          <a:fillRef idx="1">
            <a:schemeClr val="lt1"/>
          </a:fillRef>
          <a:effectRef idx="0">
            <a:schemeClr val="accent1"/>
          </a:effectRef>
          <a:fontRef idx="minor"/>
        </p:style>
        <p:txBody>
          <a:bodyPr lIns="90000" rIns="90000" tIns="45000" bIns="45000"/>
          <a:p>
            <a:pPr algn="just">
              <a:lnSpc>
                <a:spcPct val="100000"/>
              </a:lnSpc>
            </a:pPr>
            <a:r>
              <a:rPr b="0" lang="pt-BR" sz="3200" spc="-1" strike="noStrike">
                <a:solidFill>
                  <a:srgbClr val="002060"/>
                </a:solidFill>
                <a:uFill>
                  <a:solidFill>
                    <a:srgbClr val="ffffff"/>
                  </a:solidFill>
                </a:uFill>
                <a:latin typeface="Calibri"/>
              </a:rPr>
              <a:t>Tosse, fala ou espirro</a:t>
            </a:r>
            <a:endParaRPr b="0" lang="pt-BR" sz="1800" spc="-1" strike="noStrike">
              <a:solidFill>
                <a:srgbClr val="000000"/>
              </a:solidFill>
              <a:uFill>
                <a:solidFill>
                  <a:srgbClr val="ffffff"/>
                </a:solidFill>
              </a:uFill>
              <a:latin typeface="Arial"/>
            </a:endParaRPr>
          </a:p>
        </p:txBody>
      </p:sp>
      <p:sp>
        <p:nvSpPr>
          <p:cNvPr id="170" name="CustomShape 5"/>
          <p:cNvSpPr/>
          <p:nvPr/>
        </p:nvSpPr>
        <p:spPr>
          <a:xfrm>
            <a:off x="2989800" y="5640480"/>
            <a:ext cx="5550120" cy="1065240"/>
          </a:xfrm>
          <a:prstGeom prst="rect">
            <a:avLst/>
          </a:prstGeom>
          <a:ln>
            <a:round/>
          </a:ln>
        </p:spPr>
        <p:style>
          <a:lnRef idx="2">
            <a:schemeClr val="accent1"/>
          </a:lnRef>
          <a:fillRef idx="1">
            <a:schemeClr val="lt1"/>
          </a:fillRef>
          <a:effectRef idx="0">
            <a:schemeClr val="accent1"/>
          </a:effectRef>
          <a:fontRef idx="minor"/>
        </p:style>
        <p:txBody>
          <a:bodyPr lIns="90000" rIns="90000" tIns="45000" bIns="45000"/>
          <a:p>
            <a:pPr algn="ctr">
              <a:lnSpc>
                <a:spcPct val="100000"/>
              </a:lnSpc>
            </a:pPr>
            <a:r>
              <a:rPr b="0" lang="pt-BR" sz="3200" spc="-1" strike="noStrike">
                <a:solidFill>
                  <a:srgbClr val="002060"/>
                </a:solidFill>
                <a:uFill>
                  <a:solidFill>
                    <a:srgbClr val="ffffff"/>
                  </a:solidFill>
                </a:uFill>
                <a:latin typeface="Calibri"/>
              </a:rPr>
              <a:t>Risco de transmissão nos ambientes onde circulam.</a:t>
            </a:r>
            <a:endParaRPr b="0" lang="pt-BR" sz="1800" spc="-1" strike="noStrike">
              <a:solidFill>
                <a:srgbClr val="000000"/>
              </a:solidFill>
              <a:uFill>
                <a:solidFill>
                  <a:srgbClr val="ffffff"/>
                </a:solidFill>
              </a:uFill>
              <a:latin typeface="Arial"/>
            </a:endParaRPr>
          </a:p>
        </p:txBody>
      </p:sp>
      <p:sp>
        <p:nvSpPr>
          <p:cNvPr id="171" name="CustomShape 6"/>
          <p:cNvSpPr/>
          <p:nvPr/>
        </p:nvSpPr>
        <p:spPr>
          <a:xfrm>
            <a:off x="5637960" y="3873600"/>
            <a:ext cx="254160" cy="44172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172" name="CustomShape 7"/>
          <p:cNvSpPr/>
          <p:nvPr/>
        </p:nvSpPr>
        <p:spPr>
          <a:xfrm>
            <a:off x="5622480" y="5109120"/>
            <a:ext cx="254160" cy="44280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173" name="CustomShape 8"/>
          <p:cNvSpPr/>
          <p:nvPr/>
        </p:nvSpPr>
        <p:spPr>
          <a:xfrm>
            <a:off x="5650920" y="2655720"/>
            <a:ext cx="254160" cy="44172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174" name="TextShape 1"/>
          <p:cNvSpPr txBox="1"/>
          <p:nvPr/>
        </p:nvSpPr>
        <p:spPr>
          <a:xfrm>
            <a:off x="457200" y="274680"/>
            <a:ext cx="822924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Viabilidade do </a:t>
            </a:r>
            <a:r>
              <a:rPr b="1" i="1" lang="pt-BR" sz="4800" spc="-1" strike="noStrike">
                <a:solidFill>
                  <a:srgbClr val="002060"/>
                </a:solidFill>
                <a:uFill>
                  <a:solidFill>
                    <a:srgbClr val="ffffff"/>
                  </a:solidFill>
                </a:uFill>
                <a:latin typeface="Calibri"/>
              </a:rPr>
              <a:t>Mtb</a:t>
            </a:r>
            <a:r>
              <a:rPr b="1" lang="pt-BR" sz="4800" spc="-1" strike="noStrike">
                <a:solidFill>
                  <a:srgbClr val="002060"/>
                </a:solidFill>
                <a:uFill>
                  <a:solidFill>
                    <a:srgbClr val="ffffff"/>
                  </a:solidFill>
                </a:uFill>
                <a:latin typeface="Calibri"/>
              </a:rPr>
              <a:t> aerolizado:</a:t>
            </a:r>
            <a:endParaRPr b="0" lang="pt-BR" sz="4400" spc="-1" strike="noStrike">
              <a:solidFill>
                <a:srgbClr val="000000"/>
              </a:solidFill>
              <a:uFill>
                <a:solidFill>
                  <a:srgbClr val="ffffff"/>
                </a:solidFill>
              </a:uFill>
              <a:latin typeface="Arial"/>
            </a:endParaRPr>
          </a:p>
        </p:txBody>
      </p:sp>
      <p:sp>
        <p:nvSpPr>
          <p:cNvPr id="175" name="TextShape 2"/>
          <p:cNvSpPr txBox="1"/>
          <p:nvPr/>
        </p:nvSpPr>
        <p:spPr>
          <a:xfrm>
            <a:off x="483480" y="1989000"/>
            <a:ext cx="6953040" cy="4176000"/>
          </a:xfrm>
          <a:prstGeom prst="rect">
            <a:avLst/>
          </a:prstGeom>
          <a:noFill/>
          <a:ln>
            <a:noFill/>
          </a:ln>
        </p:spPr>
        <p:txBody>
          <a:bodyPr/>
          <a:p>
            <a:pPr algn="just">
              <a:lnSpc>
                <a:spcPct val="100000"/>
              </a:lnSpc>
            </a:pPr>
            <a:r>
              <a:rPr b="0" lang="pt-BR" sz="3600" spc="-1" strike="noStrike">
                <a:solidFill>
                  <a:srgbClr val="002060"/>
                </a:solidFill>
                <a:uFill>
                  <a:solidFill>
                    <a:srgbClr val="ffffff"/>
                  </a:solidFill>
                </a:uFill>
                <a:latin typeface="Calibri"/>
              </a:rPr>
              <a:t>Sob condições adequadas de </a:t>
            </a:r>
            <a:endParaRPr b="0" lang="pt-BR" sz="3200" spc="-1" strike="noStrike">
              <a:solidFill>
                <a:srgbClr val="000000"/>
              </a:solidFill>
              <a:uFill>
                <a:solidFill>
                  <a:srgbClr val="ffffff"/>
                </a:solidFill>
              </a:uFill>
              <a:latin typeface="Calibri"/>
            </a:endParaRPr>
          </a:p>
          <a:p>
            <a:pPr algn="just">
              <a:lnSpc>
                <a:spcPct val="100000"/>
              </a:lnSpc>
            </a:pPr>
            <a:r>
              <a:rPr b="0" lang="pt-BR" sz="3600" spc="-1" strike="noStrike">
                <a:solidFill>
                  <a:srgbClr val="002060"/>
                </a:solidFill>
                <a:uFill>
                  <a:solidFill>
                    <a:srgbClr val="ffffff"/>
                  </a:solidFill>
                </a:uFill>
                <a:latin typeface="Calibri"/>
              </a:rPr>
              <a:t>temperatura e umidade: </a:t>
            </a:r>
            <a:endParaRPr b="0" lang="pt-BR" sz="3200" spc="-1" strike="noStrike">
              <a:solidFill>
                <a:srgbClr val="000000"/>
              </a:solidFill>
              <a:uFill>
                <a:solidFill>
                  <a:srgbClr val="ffffff"/>
                </a:solidFill>
              </a:uFill>
              <a:latin typeface="Calibri"/>
            </a:endParaRPr>
          </a:p>
          <a:p>
            <a:pPr algn="just">
              <a:lnSpc>
                <a:spcPct val="100000"/>
              </a:lnSpc>
            </a:pPr>
            <a:r>
              <a:rPr b="0" lang="pt-BR" sz="3600" spc="-1" strike="noStrike">
                <a:solidFill>
                  <a:srgbClr val="002060"/>
                </a:solidFill>
                <a:uFill>
                  <a:solidFill>
                    <a:srgbClr val="ffffff"/>
                  </a:solidFill>
                </a:uFill>
                <a:latin typeface="Calibri"/>
              </a:rPr>
              <a:t>70% vivem 3 horas</a:t>
            </a:r>
            <a:endParaRPr b="0" lang="pt-BR" sz="3200" spc="-1" strike="noStrike">
              <a:solidFill>
                <a:srgbClr val="000000"/>
              </a:solidFill>
              <a:uFill>
                <a:solidFill>
                  <a:srgbClr val="ffffff"/>
                </a:solidFill>
              </a:uFill>
              <a:latin typeface="Calibri"/>
            </a:endParaRPr>
          </a:p>
          <a:p>
            <a:pPr algn="just">
              <a:lnSpc>
                <a:spcPct val="100000"/>
              </a:lnSpc>
            </a:pPr>
            <a:r>
              <a:rPr b="0" lang="pt-BR" sz="3600" spc="-1" strike="noStrike">
                <a:solidFill>
                  <a:srgbClr val="002060"/>
                </a:solidFill>
                <a:uFill>
                  <a:solidFill>
                    <a:srgbClr val="ffffff"/>
                  </a:solidFill>
                </a:uFill>
                <a:latin typeface="Calibri"/>
              </a:rPr>
              <a:t>50% vivem 6 horas</a:t>
            </a:r>
            <a:endParaRPr b="0" lang="pt-BR" sz="3200" spc="-1" strike="noStrike">
              <a:solidFill>
                <a:srgbClr val="000000"/>
              </a:solidFill>
              <a:uFill>
                <a:solidFill>
                  <a:srgbClr val="ffffff"/>
                </a:solidFill>
              </a:uFill>
              <a:latin typeface="Calibri"/>
            </a:endParaRPr>
          </a:p>
          <a:p>
            <a:pPr algn="just">
              <a:lnSpc>
                <a:spcPct val="100000"/>
              </a:lnSpc>
            </a:pPr>
            <a:r>
              <a:rPr b="0" lang="pt-BR" sz="3600" spc="-1" strike="noStrike">
                <a:solidFill>
                  <a:srgbClr val="002060"/>
                </a:solidFill>
                <a:uFill>
                  <a:solidFill>
                    <a:srgbClr val="ffffff"/>
                  </a:solidFill>
                </a:uFill>
                <a:latin typeface="Calibri"/>
              </a:rPr>
              <a:t>30% vivem 9 horas</a:t>
            </a:r>
            <a:endParaRPr b="0" lang="pt-BR" sz="3200" spc="-1" strike="noStrike">
              <a:solidFill>
                <a:srgbClr val="000000"/>
              </a:solidFill>
              <a:uFill>
                <a:solidFill>
                  <a:srgbClr val="ffffff"/>
                </a:solidFill>
              </a:uFill>
              <a:latin typeface="Calibri"/>
            </a:endParaRPr>
          </a:p>
        </p:txBody>
      </p:sp>
      <p:sp>
        <p:nvSpPr>
          <p:cNvPr id="176" name="CustomShape 3"/>
          <p:cNvSpPr/>
          <p:nvPr/>
        </p:nvSpPr>
        <p:spPr>
          <a:xfrm>
            <a:off x="1412640" y="5448240"/>
            <a:ext cx="6318360" cy="852120"/>
          </a:xfrm>
          <a:prstGeom prst="rect">
            <a:avLst/>
          </a:prstGeom>
          <a:ln>
            <a:round/>
          </a:ln>
        </p:spPr>
        <p:style>
          <a:lnRef idx="2">
            <a:schemeClr val="accent1"/>
          </a:lnRef>
          <a:fillRef idx="1">
            <a:schemeClr val="lt1"/>
          </a:fillRef>
          <a:effectRef idx="0">
            <a:schemeClr val="accent1"/>
          </a:effectRef>
          <a:fontRef idx="minor"/>
        </p:style>
        <p:txBody>
          <a:bodyPr lIns="90000" rIns="90000" tIns="45000" bIns="45000"/>
          <a:p>
            <a:pPr>
              <a:lnSpc>
                <a:spcPct val="100000"/>
              </a:lnSpc>
            </a:pPr>
            <a:r>
              <a:rPr b="1" lang="pt-BR" sz="1800" spc="-1" strike="noStrike">
                <a:solidFill>
                  <a:srgbClr val="002060"/>
                </a:solidFill>
                <a:uFill>
                  <a:solidFill>
                    <a:srgbClr val="ffffff"/>
                  </a:solidFill>
                </a:uFill>
                <a:latin typeface="Tahoma"/>
              </a:rPr>
              <a:t>Gotículas de Pflügger         Partículas de Wells</a:t>
            </a:r>
            <a:endParaRPr b="0" lang="pt-BR" sz="1800" spc="-1" strike="noStrike">
              <a:solidFill>
                <a:srgbClr val="000000"/>
              </a:solidFill>
              <a:uFill>
                <a:solidFill>
                  <a:srgbClr val="ffffff"/>
                </a:solidFill>
              </a:uFill>
              <a:latin typeface="Arial"/>
            </a:endParaRPr>
          </a:p>
          <a:p>
            <a:pPr>
              <a:lnSpc>
                <a:spcPct val="100000"/>
              </a:lnSpc>
            </a:pPr>
            <a:r>
              <a:rPr b="1" lang="pt-BR" sz="1800" spc="-1" strike="noStrike">
                <a:solidFill>
                  <a:srgbClr val="002060"/>
                </a:solidFill>
                <a:uFill>
                  <a:solidFill>
                    <a:srgbClr val="ffffff"/>
                  </a:solidFill>
                </a:uFill>
                <a:latin typeface="Tahoma"/>
              </a:rPr>
              <a:t>      </a:t>
            </a:r>
            <a:r>
              <a:rPr b="1" lang="pt-BR" sz="1800" spc="-1" strike="noStrike">
                <a:solidFill>
                  <a:srgbClr val="002060"/>
                </a:solidFill>
                <a:uFill>
                  <a:solidFill>
                    <a:srgbClr val="ffffff"/>
                  </a:solidFill>
                </a:uFill>
                <a:latin typeface="Tahoma"/>
              </a:rPr>
              <a:t>&gt; 5 micra                             &lt; 5 micra</a:t>
            </a:r>
            <a:r>
              <a:rPr b="1" lang="pt-BR" sz="3200" spc="-1" strike="noStrike">
                <a:solidFill>
                  <a:srgbClr val="002060"/>
                </a:solidFill>
                <a:uFill>
                  <a:solidFill>
                    <a:srgbClr val="ffffff"/>
                  </a:solidFill>
                </a:uFill>
                <a:latin typeface="Tahoma"/>
              </a:rPr>
              <a:t> </a:t>
            </a:r>
            <a:endParaRPr b="0" lang="pt-BR" sz="1800" spc="-1" strike="noStrike">
              <a:solidFill>
                <a:srgbClr val="000000"/>
              </a:solidFill>
              <a:uFill>
                <a:solidFill>
                  <a:srgbClr val="ffffff"/>
                </a:solidFill>
              </a:uFill>
              <a:latin typeface="Arial"/>
            </a:endParaRPr>
          </a:p>
        </p:txBody>
      </p:sp>
      <p:sp>
        <p:nvSpPr>
          <p:cNvPr id="177" name="CustomShape 4"/>
          <p:cNvSpPr/>
          <p:nvPr/>
        </p:nvSpPr>
        <p:spPr>
          <a:xfrm>
            <a:off x="4496040" y="6454800"/>
            <a:ext cx="4671000" cy="303480"/>
          </a:xfrm>
          <a:prstGeom prst="rect">
            <a:avLst/>
          </a:prstGeom>
          <a:noFill/>
          <a:ln>
            <a:noFill/>
          </a:ln>
        </p:spPr>
        <p:style>
          <a:lnRef idx="0"/>
          <a:fillRef idx="0"/>
          <a:effectRef idx="0"/>
          <a:fontRef idx="minor"/>
        </p:style>
        <p:txBody>
          <a:bodyPr lIns="90000" rIns="90000" tIns="45000" bIns="45000"/>
          <a:p>
            <a:pPr>
              <a:lnSpc>
                <a:spcPct val="100000"/>
              </a:lnSpc>
            </a:pPr>
            <a:r>
              <a:rPr b="0" lang="pt-BR" sz="1400" spc="-1" strike="noStrike">
                <a:solidFill>
                  <a:srgbClr val="000000"/>
                </a:solidFill>
                <a:uFill>
                  <a:solidFill>
                    <a:srgbClr val="ffffff"/>
                  </a:solidFill>
                </a:uFill>
                <a:latin typeface="Arial"/>
              </a:rPr>
              <a:t>Loudon RG et al. Am Rev Respir Dis 1969; 100:165-171</a:t>
            </a:r>
            <a:endParaRPr b="0" lang="pt-BR" sz="1800" spc="-1" strike="noStrike">
              <a:solidFill>
                <a:srgbClr val="000000"/>
              </a:solidFill>
              <a:uFill>
                <a:solidFill>
                  <a:srgbClr val="ffffff"/>
                </a:solidFill>
              </a:uFill>
              <a:latin typeface="Arial"/>
            </a:endParaRPr>
          </a:p>
        </p:txBody>
      </p:sp>
      <p:pic>
        <p:nvPicPr>
          <p:cNvPr id="178" name="Picture 4" descr=""/>
          <p:cNvPicPr/>
          <p:nvPr/>
        </p:nvPicPr>
        <p:blipFill>
          <a:blip r:embed="rId1"/>
          <a:stretch/>
        </p:blipFill>
        <p:spPr>
          <a:xfrm>
            <a:off x="6310080" y="2584080"/>
            <a:ext cx="2293920" cy="2269080"/>
          </a:xfrm>
          <a:prstGeom prst="rect">
            <a:avLst/>
          </a:prstGeom>
          <a:ln>
            <a:noFill/>
          </a:ln>
        </p:spPr>
      </p:pic>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f1de"/>
        </a:solidFill>
      </p:bgPr>
    </p:bg>
    <p:spTree>
      <p:nvGrpSpPr>
        <p:cNvPr id="1" name=""/>
        <p:cNvGrpSpPr/>
        <p:nvPr/>
      </p:nvGrpSpPr>
      <p:grpSpPr>
        <a:xfrm>
          <a:off x="0" y="0"/>
          <a:ext cx="0" cy="0"/>
          <a:chOff x="0" y="0"/>
          <a:chExt cx="0" cy="0"/>
        </a:xfrm>
      </p:grpSpPr>
      <p:sp>
        <p:nvSpPr>
          <p:cNvPr id="179" name="TextShape 1"/>
          <p:cNvSpPr txBox="1"/>
          <p:nvPr/>
        </p:nvSpPr>
        <p:spPr>
          <a:xfrm>
            <a:off x="611640" y="1484640"/>
            <a:ext cx="7886520" cy="3600000"/>
          </a:xfrm>
          <a:prstGeom prst="rect">
            <a:avLst/>
          </a:prstGeom>
          <a:noFill/>
          <a:ln>
            <a:noFill/>
          </a:ln>
        </p:spPr>
        <p:txBody>
          <a:bodyPr/>
          <a:p>
            <a:pPr algn="ctr">
              <a:lnSpc>
                <a:spcPct val="100000"/>
              </a:lnSpc>
            </a:pPr>
            <a:r>
              <a:rPr b="0" lang="pt-BR" sz="4800" spc="-1" strike="noStrike">
                <a:solidFill>
                  <a:srgbClr val="006600"/>
                </a:solidFill>
                <a:uFill>
                  <a:solidFill>
                    <a:srgbClr val="ffffff"/>
                  </a:solidFill>
                </a:uFill>
                <a:latin typeface="Calibri"/>
              </a:rPr>
              <a:t>MMS, em seu trabalho na UBS, é responsável pelo primeiro acolhimento das pessoas que buscam a unidade. </a:t>
            </a:r>
            <a:endParaRPr b="0" lang="pt-BR" sz="3200" spc="-1" strike="noStrike">
              <a:solidFill>
                <a:srgbClr val="000000"/>
              </a:solidFill>
              <a:uFill>
                <a:solidFill>
                  <a:srgbClr val="ffffff"/>
                </a:solidFill>
              </a:uFill>
              <a:latin typeface="Calibri"/>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TextShape 1"/>
          <p:cNvSpPr txBox="1"/>
          <p:nvPr/>
        </p:nvSpPr>
        <p:spPr>
          <a:xfrm>
            <a:off x="0" y="0"/>
            <a:ext cx="9143640" cy="1699920"/>
          </a:xfrm>
          <a:prstGeom prst="rect">
            <a:avLst/>
          </a:prstGeom>
          <a:solidFill>
            <a:srgbClr val="ffffff"/>
          </a:solidFill>
          <a:ln w="25560">
            <a:solidFill>
              <a:srgbClr val="000000"/>
            </a:solidFill>
            <a:round/>
          </a:ln>
        </p:spPr>
        <p:txBody>
          <a:bodyPr anchor="ctr"/>
          <a:p>
            <a:pPr marL="609480" indent="-609120" algn="ctr">
              <a:lnSpc>
                <a:spcPct val="100000"/>
              </a:lnSpc>
            </a:pPr>
            <a:r>
              <a:rPr b="0" lang="pt-BR" sz="4000" spc="-1" strike="noStrike">
                <a:solidFill>
                  <a:srgbClr val="000000"/>
                </a:solidFill>
                <a:uFill>
                  <a:solidFill>
                    <a:srgbClr val="ffffff"/>
                  </a:solidFill>
                </a:uFill>
                <a:latin typeface="Calibri"/>
              </a:rPr>
              <a:t>3 – Os diferentes serviços de saúde apresentam o mesmo risco para a transmissão do </a:t>
            </a:r>
            <a:r>
              <a:rPr b="0" i="1" lang="pt-BR" sz="4000" spc="-1" strike="noStrike">
                <a:solidFill>
                  <a:srgbClr val="000000"/>
                </a:solidFill>
                <a:uFill>
                  <a:solidFill>
                    <a:srgbClr val="ffffff"/>
                  </a:solidFill>
                </a:uFill>
                <a:latin typeface="Calibri"/>
              </a:rPr>
              <a:t>Mtb</a:t>
            </a:r>
            <a:r>
              <a:rPr b="0" lang="pt-BR" sz="4000" spc="-1" strike="noStrike">
                <a:solidFill>
                  <a:srgbClr val="000000"/>
                </a:solidFill>
                <a:uFill>
                  <a:solidFill>
                    <a:srgbClr val="ffffff"/>
                  </a:solidFill>
                </a:uFill>
                <a:latin typeface="Calibri"/>
              </a:rPr>
              <a:t>?</a:t>
            </a:r>
            <a:endParaRPr b="0" lang="pt-BR" sz="4400" spc="-1" strike="noStrike">
              <a:solidFill>
                <a:srgbClr val="000000"/>
              </a:solidFill>
              <a:uFill>
                <a:solidFill>
                  <a:srgbClr val="ffffff"/>
                </a:solidFill>
              </a:uFill>
              <a:latin typeface="Arial"/>
            </a:endParaRPr>
          </a:p>
        </p:txBody>
      </p:sp>
      <p:sp>
        <p:nvSpPr>
          <p:cNvPr id="181" name="CustomShape 2"/>
          <p:cNvSpPr/>
          <p:nvPr/>
        </p:nvSpPr>
        <p:spPr>
          <a:xfrm rot="5400000">
            <a:off x="4301640" y="-1482120"/>
            <a:ext cx="1473480" cy="797760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00b050"/>
              </a:buClr>
              <a:buFont typeface="Symbol" charset="2"/>
              <a:buChar char=""/>
            </a:pPr>
            <a:r>
              <a:rPr b="0" lang="pt-BR" sz="3200" spc="-1" strike="noStrike">
                <a:solidFill>
                  <a:srgbClr val="00b050"/>
                </a:solidFill>
                <a:uFill>
                  <a:solidFill>
                    <a:srgbClr val="ffffff"/>
                  </a:solidFill>
                </a:uFill>
                <a:latin typeface="Calibri"/>
              </a:rPr>
              <a:t>Sim, pois o perfil das pessoas atendidas é o mesmo e sempre existe programas de controle de infecção nos serviços.</a:t>
            </a:r>
            <a:endParaRPr b="0" lang="pt-BR" sz="1800" spc="-1" strike="noStrike">
              <a:solidFill>
                <a:srgbClr val="000000"/>
              </a:solidFill>
              <a:uFill>
                <a:solidFill>
                  <a:srgbClr val="ffffff"/>
                </a:solidFill>
              </a:uFill>
              <a:latin typeface="Arial"/>
            </a:endParaRPr>
          </a:p>
        </p:txBody>
      </p:sp>
      <p:sp>
        <p:nvSpPr>
          <p:cNvPr id="182" name="CustomShape 3"/>
          <p:cNvSpPr/>
          <p:nvPr/>
        </p:nvSpPr>
        <p:spPr>
          <a:xfrm>
            <a:off x="98280" y="2027160"/>
            <a:ext cx="950760" cy="1017000"/>
          </a:xfrm>
          <a:prstGeom prst="roundRect">
            <a:avLst>
              <a:gd name="adj" fmla="val 16667"/>
            </a:avLst>
          </a:prstGeom>
          <a:solidFill>
            <a:srgbClr val="00b050"/>
          </a:solidFill>
          <a:ln>
            <a:solidFill>
              <a:schemeClr val="lt1">
                <a:hueOff val="0"/>
                <a:satOff val="0"/>
                <a:lumOff val="0"/>
                <a:alphaOff val="0"/>
              </a:schemeClr>
            </a:solidFill>
            <a:round/>
          </a:ln>
        </p:spPr>
        <p:style>
          <a:lnRef idx="2"/>
          <a:fillRef idx="0"/>
          <a:effectRef idx="0"/>
          <a:fontRef idx="minor"/>
        </p:style>
        <p:txBody>
          <a:bodyPr lIns="217800" rIns="171360" tIns="132120" bIns="132120" anchor="ctr"/>
          <a:p>
            <a:pPr algn="ctr">
              <a:lnSpc>
                <a:spcPct val="90000"/>
              </a:lnSpc>
            </a:pPr>
            <a:r>
              <a:rPr b="1" lang="pt-BR" sz="4500" spc="-1" strike="noStrike">
                <a:solidFill>
                  <a:srgbClr val="ffffff"/>
                </a:solidFill>
                <a:uFill>
                  <a:solidFill>
                    <a:srgbClr val="ffffff"/>
                  </a:solidFill>
                </a:uFill>
                <a:latin typeface="Calibri"/>
              </a:rPr>
              <a:t>a)</a:t>
            </a:r>
            <a:endParaRPr b="0" lang="pt-BR" sz="1800" spc="-1" strike="noStrike">
              <a:solidFill>
                <a:srgbClr val="000000"/>
              </a:solidFill>
              <a:uFill>
                <a:solidFill>
                  <a:srgbClr val="ffffff"/>
                </a:solidFill>
              </a:uFill>
              <a:latin typeface="Arial"/>
            </a:endParaRPr>
          </a:p>
        </p:txBody>
      </p:sp>
      <p:sp>
        <p:nvSpPr>
          <p:cNvPr id="183" name="CustomShape 4"/>
          <p:cNvSpPr/>
          <p:nvPr/>
        </p:nvSpPr>
        <p:spPr>
          <a:xfrm rot="5400000">
            <a:off x="4130280" y="295920"/>
            <a:ext cx="1740600" cy="799776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c000"/>
              </a:buClr>
              <a:buFont typeface="Symbol" charset="2"/>
              <a:buChar char=""/>
            </a:pPr>
            <a:r>
              <a:rPr b="0" lang="pt-BR" sz="3200" spc="-1" strike="noStrike">
                <a:solidFill>
                  <a:srgbClr val="ffc000"/>
                </a:solidFill>
                <a:uFill>
                  <a:solidFill>
                    <a:srgbClr val="ffffff"/>
                  </a:solidFill>
                </a:uFill>
                <a:latin typeface="Calibri"/>
              </a:rPr>
              <a:t>Não, pois depende das características dos serviços, da incidência da TB na população de referência e da existência de programas efetivos de controle de infecção.</a:t>
            </a:r>
            <a:endParaRPr b="0" lang="pt-BR" sz="1800" spc="-1" strike="noStrike">
              <a:solidFill>
                <a:srgbClr val="000000"/>
              </a:solidFill>
              <a:uFill>
                <a:solidFill>
                  <a:srgbClr val="ffffff"/>
                </a:solidFill>
              </a:uFill>
              <a:latin typeface="Arial"/>
            </a:endParaRPr>
          </a:p>
        </p:txBody>
      </p:sp>
      <p:sp>
        <p:nvSpPr>
          <p:cNvPr id="184" name="CustomShape 5"/>
          <p:cNvSpPr/>
          <p:nvPr/>
        </p:nvSpPr>
        <p:spPr>
          <a:xfrm>
            <a:off x="98280" y="3782520"/>
            <a:ext cx="930600" cy="1055880"/>
          </a:xfrm>
          <a:prstGeom prst="roundRect">
            <a:avLst>
              <a:gd name="adj" fmla="val 16667"/>
            </a:avLst>
          </a:prstGeom>
          <a:solidFill>
            <a:srgbClr val="ffc000"/>
          </a:solidFill>
          <a:ln>
            <a:solidFill>
              <a:schemeClr val="lt1">
                <a:hueOff val="0"/>
                <a:satOff val="0"/>
                <a:lumOff val="0"/>
                <a:alphaOff val="0"/>
              </a:schemeClr>
            </a:solidFill>
            <a:round/>
          </a:ln>
        </p:spPr>
        <p:style>
          <a:lnRef idx="2"/>
          <a:fillRef idx="0"/>
          <a:effectRef idx="0"/>
          <a:fontRef idx="minor"/>
        </p:style>
        <p:txBody>
          <a:bodyPr lIns="216720" rIns="171360" tIns="131040" bIns="131040" anchor="ctr"/>
          <a:p>
            <a:pPr algn="ctr">
              <a:lnSpc>
                <a:spcPct val="90000"/>
              </a:lnSpc>
            </a:pPr>
            <a:r>
              <a:rPr b="1" lang="pt-BR" sz="4500" spc="-1" strike="noStrike">
                <a:solidFill>
                  <a:srgbClr val="ffffff"/>
                </a:solidFill>
                <a:uFill>
                  <a:solidFill>
                    <a:srgbClr val="ffffff"/>
                  </a:solidFill>
                </a:uFill>
                <a:latin typeface="Calibri"/>
              </a:rPr>
              <a:t>b)</a:t>
            </a:r>
            <a:endParaRPr b="0" lang="pt-BR" sz="1800" spc="-1" strike="noStrike">
              <a:solidFill>
                <a:srgbClr val="000000"/>
              </a:solidFill>
              <a:uFill>
                <a:solidFill>
                  <a:srgbClr val="ffffff"/>
                </a:solidFill>
              </a:uFill>
              <a:latin typeface="Arial"/>
            </a:endParaRPr>
          </a:p>
        </p:txBody>
      </p:sp>
      <p:sp>
        <p:nvSpPr>
          <p:cNvPr id="185" name="CustomShape 6"/>
          <p:cNvSpPr/>
          <p:nvPr/>
        </p:nvSpPr>
        <p:spPr>
          <a:xfrm rot="5400000">
            <a:off x="4405320" y="2057760"/>
            <a:ext cx="1332000" cy="799596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0000"/>
              </a:buClr>
              <a:buFont typeface="Symbol" charset="2"/>
              <a:buChar char=""/>
            </a:pPr>
            <a:r>
              <a:rPr b="0" lang="pt-BR" sz="3200" spc="-1" strike="noStrike">
                <a:solidFill>
                  <a:srgbClr val="ff0000"/>
                </a:solidFill>
                <a:uFill>
                  <a:solidFill>
                    <a:srgbClr val="ffffff"/>
                  </a:solidFill>
                </a:uFill>
                <a:latin typeface="Calibri"/>
              </a:rPr>
              <a:t>Sim, pois todos atendem muitos casos de TB e não têm condições adequadas de controle de infecção.</a:t>
            </a:r>
            <a:endParaRPr b="0" lang="pt-BR" sz="1800" spc="-1" strike="noStrike">
              <a:solidFill>
                <a:srgbClr val="000000"/>
              </a:solidFill>
              <a:uFill>
                <a:solidFill>
                  <a:srgbClr val="ffffff"/>
                </a:solidFill>
              </a:uFill>
              <a:latin typeface="Arial"/>
            </a:endParaRPr>
          </a:p>
        </p:txBody>
      </p:sp>
      <p:sp>
        <p:nvSpPr>
          <p:cNvPr id="186" name="CustomShape 7"/>
          <p:cNvSpPr/>
          <p:nvPr/>
        </p:nvSpPr>
        <p:spPr>
          <a:xfrm>
            <a:off x="98280" y="5478480"/>
            <a:ext cx="950760" cy="1032480"/>
          </a:xfrm>
          <a:prstGeom prst="roundRect">
            <a:avLst>
              <a:gd name="adj" fmla="val 16667"/>
            </a:avLst>
          </a:prstGeom>
          <a:solidFill>
            <a:srgbClr val="ff0000"/>
          </a:solidFill>
          <a:ln>
            <a:solidFill>
              <a:schemeClr val="lt1">
                <a:hueOff val="0"/>
                <a:satOff val="0"/>
                <a:lumOff val="0"/>
                <a:alphaOff val="0"/>
              </a:schemeClr>
            </a:solidFill>
            <a:round/>
          </a:ln>
        </p:spPr>
        <p:style>
          <a:lnRef idx="2"/>
          <a:fillRef idx="0"/>
          <a:effectRef idx="0"/>
          <a:fontRef idx="minor"/>
        </p:style>
        <p:txBody>
          <a:bodyPr lIns="217800" rIns="171360" tIns="132120" bIns="132120" anchor="ctr"/>
          <a:p>
            <a:pPr algn="ctr">
              <a:lnSpc>
                <a:spcPct val="90000"/>
              </a:lnSpc>
            </a:pPr>
            <a:r>
              <a:rPr b="1" lang="pt-BR" sz="4500" spc="-1" strike="noStrike">
                <a:solidFill>
                  <a:srgbClr val="ffffff"/>
                </a:solidFill>
                <a:uFill>
                  <a:solidFill>
                    <a:srgbClr val="ffffff"/>
                  </a:solidFill>
                </a:uFill>
                <a:latin typeface="Calibri"/>
              </a:rPr>
              <a:t>c)</a:t>
            </a:r>
            <a:endParaRPr b="0" lang="pt-BR" sz="1800" spc="-1" strike="noStrike">
              <a:solidFill>
                <a:srgbClr val="000000"/>
              </a:solidFill>
              <a:uFill>
                <a:solidFill>
                  <a:srgbClr val="ffffff"/>
                </a:solidFill>
              </a:uFill>
              <a:latin typeface="Arial"/>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7" name="Imagem 1" descr=""/>
          <p:cNvPicPr/>
          <p:nvPr/>
        </p:nvPicPr>
        <p:blipFill>
          <a:blip r:embed="rId1"/>
          <a:stretch/>
        </p:blipFill>
        <p:spPr>
          <a:xfrm>
            <a:off x="254160" y="254160"/>
            <a:ext cx="8635680" cy="6349680"/>
          </a:xfrm>
          <a:prstGeom prst="rect">
            <a:avLst/>
          </a:prstGeom>
          <a:ln>
            <a:noFill/>
          </a:ln>
        </p:spPr>
      </p:pic>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TextShape 1"/>
          <p:cNvSpPr txBox="1"/>
          <p:nvPr/>
        </p:nvSpPr>
        <p:spPr>
          <a:xfrm>
            <a:off x="0" y="0"/>
            <a:ext cx="9143640" cy="1699920"/>
          </a:xfrm>
          <a:prstGeom prst="rect">
            <a:avLst/>
          </a:prstGeom>
          <a:solidFill>
            <a:srgbClr val="ffffff"/>
          </a:solidFill>
          <a:ln w="25560">
            <a:solidFill>
              <a:srgbClr val="000000"/>
            </a:solidFill>
            <a:round/>
          </a:ln>
        </p:spPr>
        <p:txBody>
          <a:bodyPr anchor="ctr"/>
          <a:p>
            <a:pPr marL="609480" indent="-609120" algn="ctr">
              <a:lnSpc>
                <a:spcPct val="100000"/>
              </a:lnSpc>
            </a:pPr>
            <a:r>
              <a:rPr b="0" lang="pt-BR" sz="4000" spc="-1" strike="noStrike">
                <a:solidFill>
                  <a:srgbClr val="000000"/>
                </a:solidFill>
                <a:uFill>
                  <a:solidFill>
                    <a:srgbClr val="ffffff"/>
                  </a:solidFill>
                </a:uFill>
                <a:latin typeface="Calibri"/>
              </a:rPr>
              <a:t>3 – Os diferentes serviços de saúde apresentam o mesmo risco para a transmissão do </a:t>
            </a:r>
            <a:r>
              <a:rPr b="0" i="1" lang="pt-BR" sz="4000" spc="-1" strike="noStrike">
                <a:solidFill>
                  <a:srgbClr val="000000"/>
                </a:solidFill>
                <a:uFill>
                  <a:solidFill>
                    <a:srgbClr val="ffffff"/>
                  </a:solidFill>
                </a:uFill>
                <a:latin typeface="Calibri"/>
              </a:rPr>
              <a:t>Mtb</a:t>
            </a:r>
            <a:r>
              <a:rPr b="0" lang="pt-BR" sz="4000" spc="-1" strike="noStrike">
                <a:solidFill>
                  <a:srgbClr val="000000"/>
                </a:solidFill>
                <a:uFill>
                  <a:solidFill>
                    <a:srgbClr val="ffffff"/>
                  </a:solidFill>
                </a:uFill>
                <a:latin typeface="Calibri"/>
              </a:rPr>
              <a:t>?</a:t>
            </a:r>
            <a:endParaRPr b="0" lang="pt-BR" sz="4400" spc="-1" strike="noStrike">
              <a:solidFill>
                <a:srgbClr val="000000"/>
              </a:solidFill>
              <a:uFill>
                <a:solidFill>
                  <a:srgbClr val="ffffff"/>
                </a:solidFill>
              </a:uFill>
              <a:latin typeface="Arial"/>
            </a:endParaRPr>
          </a:p>
        </p:txBody>
      </p:sp>
      <p:sp>
        <p:nvSpPr>
          <p:cNvPr id="189" name="CustomShape 2"/>
          <p:cNvSpPr/>
          <p:nvPr/>
        </p:nvSpPr>
        <p:spPr>
          <a:xfrm rot="5400000">
            <a:off x="4301640" y="-1482120"/>
            <a:ext cx="1473480" cy="797760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00b050"/>
              </a:buClr>
              <a:buFont typeface="Symbol" charset="2"/>
              <a:buChar char=""/>
            </a:pPr>
            <a:r>
              <a:rPr b="0" lang="pt-BR" sz="3200" spc="-1" strike="noStrike">
                <a:solidFill>
                  <a:srgbClr val="00b050"/>
                </a:solidFill>
                <a:uFill>
                  <a:solidFill>
                    <a:srgbClr val="ffffff"/>
                  </a:solidFill>
                </a:uFill>
                <a:latin typeface="Calibri"/>
              </a:rPr>
              <a:t>Sim, pois o perfil das pessoas atendidas é o mesmo e sempre existe programas de controle de infecção nos serviços.</a:t>
            </a:r>
            <a:endParaRPr b="0" lang="pt-BR" sz="1800" spc="-1" strike="noStrike">
              <a:solidFill>
                <a:srgbClr val="000000"/>
              </a:solidFill>
              <a:uFill>
                <a:solidFill>
                  <a:srgbClr val="ffffff"/>
                </a:solidFill>
              </a:uFill>
              <a:latin typeface="Arial"/>
            </a:endParaRPr>
          </a:p>
        </p:txBody>
      </p:sp>
      <p:sp>
        <p:nvSpPr>
          <p:cNvPr id="190" name="CustomShape 3"/>
          <p:cNvSpPr/>
          <p:nvPr/>
        </p:nvSpPr>
        <p:spPr>
          <a:xfrm>
            <a:off x="98280" y="2027160"/>
            <a:ext cx="950760" cy="1017000"/>
          </a:xfrm>
          <a:prstGeom prst="roundRect">
            <a:avLst>
              <a:gd name="adj" fmla="val 16667"/>
            </a:avLst>
          </a:prstGeom>
          <a:solidFill>
            <a:srgbClr val="00b050"/>
          </a:solidFill>
          <a:ln>
            <a:solidFill>
              <a:schemeClr val="lt1">
                <a:hueOff val="0"/>
                <a:satOff val="0"/>
                <a:lumOff val="0"/>
                <a:alphaOff val="0"/>
              </a:schemeClr>
            </a:solidFill>
            <a:round/>
          </a:ln>
        </p:spPr>
        <p:style>
          <a:lnRef idx="2"/>
          <a:fillRef idx="0"/>
          <a:effectRef idx="0"/>
          <a:fontRef idx="minor"/>
        </p:style>
        <p:txBody>
          <a:bodyPr lIns="217800" rIns="171360" tIns="132120" bIns="132120" anchor="ctr"/>
          <a:p>
            <a:pPr algn="ctr">
              <a:lnSpc>
                <a:spcPct val="90000"/>
              </a:lnSpc>
            </a:pPr>
            <a:r>
              <a:rPr b="1" lang="pt-BR" sz="4500" spc="-1" strike="noStrike">
                <a:solidFill>
                  <a:srgbClr val="ffffff"/>
                </a:solidFill>
                <a:uFill>
                  <a:solidFill>
                    <a:srgbClr val="ffffff"/>
                  </a:solidFill>
                </a:uFill>
                <a:latin typeface="Calibri"/>
              </a:rPr>
              <a:t>a)</a:t>
            </a:r>
            <a:endParaRPr b="0" lang="pt-BR" sz="1800" spc="-1" strike="noStrike">
              <a:solidFill>
                <a:srgbClr val="000000"/>
              </a:solidFill>
              <a:uFill>
                <a:solidFill>
                  <a:srgbClr val="ffffff"/>
                </a:solidFill>
              </a:uFill>
              <a:latin typeface="Arial"/>
            </a:endParaRPr>
          </a:p>
        </p:txBody>
      </p:sp>
      <p:sp>
        <p:nvSpPr>
          <p:cNvPr id="191" name="CustomShape 4"/>
          <p:cNvSpPr/>
          <p:nvPr/>
        </p:nvSpPr>
        <p:spPr>
          <a:xfrm rot="5400000">
            <a:off x="4130280" y="295920"/>
            <a:ext cx="1740600" cy="7997760"/>
          </a:xfrm>
          <a:prstGeom prst="round2SameRect">
            <a:avLst>
              <a:gd name="adj1" fmla="val 16667"/>
              <a:gd name="adj2" fmla="val 0"/>
            </a:avLst>
          </a:prstGeom>
          <a:solidFill>
            <a:srgbClr val="ffc000"/>
          </a:solid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ffff"/>
              </a:buClr>
              <a:buFont typeface="Symbol" charset="2"/>
              <a:buChar char=""/>
            </a:pPr>
            <a:r>
              <a:rPr b="0" lang="pt-BR" sz="3200" spc="-1" strike="noStrike">
                <a:solidFill>
                  <a:srgbClr val="ffffff"/>
                </a:solidFill>
                <a:uFill>
                  <a:solidFill>
                    <a:srgbClr val="ffffff"/>
                  </a:solidFill>
                </a:uFill>
                <a:latin typeface="Calibri"/>
              </a:rPr>
              <a:t>Não, pois depende das características dos serviços, da incidência da TB na população de referência e da existência de programas efetivos de controle de infecção.</a:t>
            </a:r>
            <a:endParaRPr b="0" lang="pt-BR" sz="1800" spc="-1" strike="noStrike">
              <a:solidFill>
                <a:srgbClr val="000000"/>
              </a:solidFill>
              <a:uFill>
                <a:solidFill>
                  <a:srgbClr val="ffffff"/>
                </a:solidFill>
              </a:uFill>
              <a:latin typeface="Arial"/>
            </a:endParaRPr>
          </a:p>
        </p:txBody>
      </p:sp>
      <p:sp>
        <p:nvSpPr>
          <p:cNvPr id="192" name="CustomShape 5"/>
          <p:cNvSpPr/>
          <p:nvPr/>
        </p:nvSpPr>
        <p:spPr>
          <a:xfrm>
            <a:off x="98280" y="3782520"/>
            <a:ext cx="930600" cy="1055880"/>
          </a:xfrm>
          <a:prstGeom prst="roundRect">
            <a:avLst>
              <a:gd name="adj" fmla="val 16667"/>
            </a:avLst>
          </a:prstGeom>
          <a:solidFill>
            <a:srgbClr val="ffc000"/>
          </a:solidFill>
          <a:ln>
            <a:solidFill>
              <a:schemeClr val="lt1">
                <a:hueOff val="0"/>
                <a:satOff val="0"/>
                <a:lumOff val="0"/>
                <a:alphaOff val="0"/>
              </a:schemeClr>
            </a:solidFill>
            <a:round/>
          </a:ln>
        </p:spPr>
        <p:style>
          <a:lnRef idx="2"/>
          <a:fillRef idx="0"/>
          <a:effectRef idx="0"/>
          <a:fontRef idx="minor"/>
        </p:style>
        <p:txBody>
          <a:bodyPr lIns="216720" rIns="171360" tIns="131040" bIns="131040" anchor="ctr"/>
          <a:p>
            <a:pPr algn="ctr">
              <a:lnSpc>
                <a:spcPct val="90000"/>
              </a:lnSpc>
            </a:pPr>
            <a:r>
              <a:rPr b="1" lang="pt-BR" sz="4500" spc="-1" strike="noStrike">
                <a:solidFill>
                  <a:srgbClr val="ffffff"/>
                </a:solidFill>
                <a:uFill>
                  <a:solidFill>
                    <a:srgbClr val="ffffff"/>
                  </a:solidFill>
                </a:uFill>
                <a:latin typeface="Calibri"/>
              </a:rPr>
              <a:t>b)</a:t>
            </a:r>
            <a:endParaRPr b="0" lang="pt-BR" sz="1800" spc="-1" strike="noStrike">
              <a:solidFill>
                <a:srgbClr val="000000"/>
              </a:solidFill>
              <a:uFill>
                <a:solidFill>
                  <a:srgbClr val="ffffff"/>
                </a:solidFill>
              </a:uFill>
              <a:latin typeface="Arial"/>
            </a:endParaRPr>
          </a:p>
        </p:txBody>
      </p:sp>
      <p:sp>
        <p:nvSpPr>
          <p:cNvPr id="193" name="CustomShape 6"/>
          <p:cNvSpPr/>
          <p:nvPr/>
        </p:nvSpPr>
        <p:spPr>
          <a:xfrm rot="5400000">
            <a:off x="4405320" y="2057760"/>
            <a:ext cx="1332000" cy="799596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0000"/>
              </a:buClr>
              <a:buFont typeface="Symbol" charset="2"/>
              <a:buChar char=""/>
            </a:pPr>
            <a:r>
              <a:rPr b="0" lang="pt-BR" sz="3200" spc="-1" strike="noStrike">
                <a:solidFill>
                  <a:srgbClr val="ff0000"/>
                </a:solidFill>
                <a:uFill>
                  <a:solidFill>
                    <a:srgbClr val="ffffff"/>
                  </a:solidFill>
                </a:uFill>
                <a:latin typeface="Calibri"/>
              </a:rPr>
              <a:t>Sim, pois todos atendem muitos casos de TB e não têm condições adequadas de controle de infecção.</a:t>
            </a:r>
            <a:endParaRPr b="0" lang="pt-BR" sz="1800" spc="-1" strike="noStrike">
              <a:solidFill>
                <a:srgbClr val="000000"/>
              </a:solidFill>
              <a:uFill>
                <a:solidFill>
                  <a:srgbClr val="ffffff"/>
                </a:solidFill>
              </a:uFill>
              <a:latin typeface="Arial"/>
            </a:endParaRPr>
          </a:p>
        </p:txBody>
      </p:sp>
      <p:sp>
        <p:nvSpPr>
          <p:cNvPr id="194" name="CustomShape 7"/>
          <p:cNvSpPr/>
          <p:nvPr/>
        </p:nvSpPr>
        <p:spPr>
          <a:xfrm>
            <a:off x="98280" y="5478480"/>
            <a:ext cx="950760" cy="1032480"/>
          </a:xfrm>
          <a:prstGeom prst="roundRect">
            <a:avLst>
              <a:gd name="adj" fmla="val 16667"/>
            </a:avLst>
          </a:prstGeom>
          <a:solidFill>
            <a:srgbClr val="ff0000"/>
          </a:solidFill>
          <a:ln>
            <a:solidFill>
              <a:schemeClr val="lt1">
                <a:hueOff val="0"/>
                <a:satOff val="0"/>
                <a:lumOff val="0"/>
                <a:alphaOff val="0"/>
              </a:schemeClr>
            </a:solidFill>
            <a:round/>
          </a:ln>
        </p:spPr>
        <p:style>
          <a:lnRef idx="2"/>
          <a:fillRef idx="0"/>
          <a:effectRef idx="0"/>
          <a:fontRef idx="minor"/>
        </p:style>
        <p:txBody>
          <a:bodyPr lIns="217800" rIns="171360" tIns="132120" bIns="132120" anchor="ctr"/>
          <a:p>
            <a:pPr algn="ctr">
              <a:lnSpc>
                <a:spcPct val="90000"/>
              </a:lnSpc>
            </a:pPr>
            <a:r>
              <a:rPr b="1" lang="pt-BR" sz="4500" spc="-1" strike="noStrike">
                <a:solidFill>
                  <a:srgbClr val="ffffff"/>
                </a:solidFill>
                <a:uFill>
                  <a:solidFill>
                    <a:srgbClr val="ffffff"/>
                  </a:solidFill>
                </a:uFill>
                <a:latin typeface="Calibri"/>
              </a:rPr>
              <a:t>c)</a:t>
            </a:r>
            <a:endParaRPr b="0" lang="pt-BR" sz="1800" spc="-1" strike="noStrike">
              <a:solidFill>
                <a:srgbClr val="000000"/>
              </a:solidFill>
              <a:uFill>
                <a:solidFill>
                  <a:srgbClr val="ffffff"/>
                </a:solidFill>
              </a:uFill>
              <a:latin typeface="Arial"/>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Shape 1"/>
          <p:cNvSpPr txBox="1"/>
          <p:nvPr/>
        </p:nvSpPr>
        <p:spPr>
          <a:xfrm>
            <a:off x="457200" y="274680"/>
            <a:ext cx="8229240" cy="1142640"/>
          </a:xfrm>
          <a:prstGeom prst="rect">
            <a:avLst/>
          </a:prstGeom>
          <a:noFill/>
          <a:ln>
            <a:noFill/>
          </a:ln>
        </p:spPr>
        <p:txBody>
          <a:bodyPr anchor="ctr"/>
          <a:p>
            <a:pPr algn="ctr">
              <a:lnSpc>
                <a:spcPct val="100000"/>
              </a:lnSpc>
            </a:pPr>
            <a:r>
              <a:rPr b="1" lang="pt-BR" sz="4800" spc="-1" strike="noStrike">
                <a:solidFill>
                  <a:srgbClr val="000000"/>
                </a:solidFill>
                <a:uFill>
                  <a:solidFill>
                    <a:srgbClr val="ffffff"/>
                  </a:solidFill>
                </a:uFill>
                <a:latin typeface="Calibri"/>
              </a:rPr>
              <a:t>Orientações</a:t>
            </a:r>
            <a:endParaRPr b="0" lang="pt-BR" sz="4400" spc="-1" strike="noStrike">
              <a:solidFill>
                <a:srgbClr val="000000"/>
              </a:solidFill>
              <a:uFill>
                <a:solidFill>
                  <a:srgbClr val="ffffff"/>
                </a:solidFill>
              </a:uFill>
              <a:latin typeface="Arial"/>
            </a:endParaRPr>
          </a:p>
        </p:txBody>
      </p:sp>
      <p:sp>
        <p:nvSpPr>
          <p:cNvPr id="126" name="TextShape 2"/>
          <p:cNvSpPr txBox="1"/>
          <p:nvPr/>
        </p:nvSpPr>
        <p:spPr>
          <a:xfrm>
            <a:off x="395640" y="1825560"/>
            <a:ext cx="8568720" cy="4350960"/>
          </a:xfrm>
          <a:prstGeom prst="rect">
            <a:avLst/>
          </a:prstGeom>
          <a:noFill/>
          <a:ln>
            <a:noFill/>
          </a:ln>
        </p:spPr>
        <p:txBody>
          <a:bodyPr/>
          <a:p>
            <a:pPr algn="ctr">
              <a:lnSpc>
                <a:spcPct val="100000"/>
              </a:lnSpc>
            </a:pPr>
            <a:endParaRPr b="0" lang="pt-BR" sz="3200" spc="-1" strike="noStrike">
              <a:solidFill>
                <a:srgbClr val="000000"/>
              </a:solidFill>
              <a:uFill>
                <a:solidFill>
                  <a:srgbClr val="ffffff"/>
                </a:solidFill>
              </a:uFill>
              <a:latin typeface="Calibri"/>
            </a:endParaRPr>
          </a:p>
          <a:p>
            <a:pPr algn="ctr">
              <a:lnSpc>
                <a:spcPct val="100000"/>
              </a:lnSpc>
            </a:pPr>
            <a:r>
              <a:rPr b="1" lang="pt-BR" sz="4800" spc="-1" strike="noStrike">
                <a:solidFill>
                  <a:srgbClr val="000000"/>
                </a:solidFill>
                <a:uFill>
                  <a:solidFill>
                    <a:srgbClr val="ffffff"/>
                  </a:solidFill>
                </a:uFill>
                <a:latin typeface="Calibri"/>
              </a:rPr>
              <a:t>Slides fundo </a:t>
            </a:r>
            <a:r>
              <a:rPr b="1" lang="pt-BR" sz="4800" spc="-1" strike="noStrike">
                <a:solidFill>
                  <a:srgbClr val="92d050"/>
                </a:solidFill>
                <a:uFill>
                  <a:solidFill>
                    <a:srgbClr val="ffffff"/>
                  </a:solidFill>
                </a:uFill>
                <a:latin typeface="Calibri"/>
              </a:rPr>
              <a:t>verde</a:t>
            </a:r>
            <a:r>
              <a:rPr b="1" lang="pt-BR" sz="4800" spc="-1" strike="noStrike">
                <a:solidFill>
                  <a:srgbClr val="000000"/>
                </a:solidFill>
                <a:uFill>
                  <a:solidFill>
                    <a:srgbClr val="ffffff"/>
                  </a:solidFill>
                </a:uFill>
                <a:latin typeface="Calibri"/>
              </a:rPr>
              <a:t>: caso clínico</a:t>
            </a:r>
            <a:endParaRPr b="0" lang="pt-BR" sz="3200" spc="-1" strike="noStrike">
              <a:solidFill>
                <a:srgbClr val="000000"/>
              </a:solidFill>
              <a:uFill>
                <a:solidFill>
                  <a:srgbClr val="ffffff"/>
                </a:solidFill>
              </a:uFill>
              <a:latin typeface="Calibri"/>
            </a:endParaRPr>
          </a:p>
          <a:p>
            <a:pPr algn="ctr">
              <a:lnSpc>
                <a:spcPct val="100000"/>
              </a:lnSpc>
            </a:pPr>
            <a:endParaRPr b="0" lang="pt-BR" sz="3200" spc="-1" strike="noStrike">
              <a:solidFill>
                <a:srgbClr val="000000"/>
              </a:solidFill>
              <a:uFill>
                <a:solidFill>
                  <a:srgbClr val="ffffff"/>
                </a:solidFill>
              </a:uFill>
              <a:latin typeface="Calibri"/>
            </a:endParaRPr>
          </a:p>
          <a:p>
            <a:pPr algn="ctr">
              <a:lnSpc>
                <a:spcPct val="100000"/>
              </a:lnSpc>
            </a:pPr>
            <a:r>
              <a:rPr b="1" lang="pt-BR" sz="4800" spc="-1" strike="noStrike">
                <a:solidFill>
                  <a:srgbClr val="000000"/>
                </a:solidFill>
                <a:uFill>
                  <a:solidFill>
                    <a:srgbClr val="ffffff"/>
                  </a:solidFill>
                </a:uFill>
                <a:latin typeface="Calibri"/>
              </a:rPr>
              <a:t>Slides fundo </a:t>
            </a:r>
            <a:r>
              <a:rPr b="1" lang="pt-BR" sz="4800" spc="-1" strike="noStrike">
                <a:solidFill>
                  <a:srgbClr val="376092"/>
                </a:solidFill>
                <a:uFill>
                  <a:solidFill>
                    <a:srgbClr val="ffffff"/>
                  </a:solidFill>
                </a:uFill>
                <a:latin typeface="Calibri"/>
              </a:rPr>
              <a:t>azul</a:t>
            </a:r>
            <a:r>
              <a:rPr b="1" lang="pt-BR" sz="4800" spc="-1" strike="noStrike">
                <a:solidFill>
                  <a:srgbClr val="000000"/>
                </a:solidFill>
                <a:uFill>
                  <a:solidFill>
                    <a:srgbClr val="ffffff"/>
                  </a:solidFill>
                </a:uFill>
                <a:latin typeface="Calibri"/>
              </a:rPr>
              <a:t>: teoria</a:t>
            </a:r>
            <a:endParaRPr b="0" lang="pt-BR" sz="3200" spc="-1" strike="noStrike">
              <a:solidFill>
                <a:srgbClr val="000000"/>
              </a:solidFill>
              <a:uFill>
                <a:solidFill>
                  <a:srgbClr val="ffffff"/>
                </a:solidFill>
              </a:uFill>
              <a:latin typeface="Calibri"/>
            </a:endParaRPr>
          </a:p>
          <a:p>
            <a:pPr algn="ctr">
              <a:lnSpc>
                <a:spcPct val="100000"/>
              </a:lnSpc>
            </a:pPr>
            <a:endParaRPr b="0" lang="pt-BR" sz="3200" spc="-1" strike="noStrike">
              <a:solidFill>
                <a:srgbClr val="000000"/>
              </a:solidFill>
              <a:uFill>
                <a:solidFill>
                  <a:srgbClr val="ffffff"/>
                </a:solidFill>
              </a:uFill>
              <a:latin typeface="Calibri"/>
            </a:endParaRPr>
          </a:p>
          <a:p>
            <a:pPr algn="ctr">
              <a:lnSpc>
                <a:spcPct val="100000"/>
              </a:lnSpc>
            </a:pPr>
            <a:r>
              <a:rPr b="1" lang="pt-BR" sz="4800" spc="-1" strike="noStrike">
                <a:solidFill>
                  <a:srgbClr val="000000"/>
                </a:solidFill>
                <a:uFill>
                  <a:solidFill>
                    <a:srgbClr val="ffffff"/>
                  </a:solidFill>
                </a:uFill>
                <a:latin typeface="Calibri"/>
              </a:rPr>
              <a:t>Slides fundo </a:t>
            </a:r>
            <a:r>
              <a:rPr b="1" lang="pt-BR" sz="4800" spc="-1" strike="noStrike">
                <a:solidFill>
                  <a:srgbClr val="c00000"/>
                </a:solidFill>
                <a:uFill>
                  <a:solidFill>
                    <a:srgbClr val="ffffff"/>
                  </a:solidFill>
                </a:uFill>
                <a:latin typeface="Calibri"/>
              </a:rPr>
              <a:t>vinho</a:t>
            </a:r>
            <a:r>
              <a:rPr b="1" lang="pt-BR" sz="4800" spc="-1" strike="noStrike">
                <a:solidFill>
                  <a:srgbClr val="000000"/>
                </a:solidFill>
                <a:uFill>
                  <a:solidFill>
                    <a:srgbClr val="ffffff"/>
                  </a:solidFill>
                </a:uFill>
                <a:latin typeface="Calibri"/>
              </a:rPr>
              <a:t>: discussão</a:t>
            </a:r>
            <a:endParaRPr b="0" lang="pt-BR" sz="3200" spc="-1" strike="noStrike">
              <a:solidFill>
                <a:srgbClr val="000000"/>
              </a:solidFill>
              <a:uFill>
                <a:solidFill>
                  <a:srgbClr val="ffffff"/>
                </a:solidFill>
              </a:uFill>
              <a:latin typeface="Calibri"/>
            </a:endParaRPr>
          </a:p>
          <a:p>
            <a:pPr algn="ctr">
              <a:lnSpc>
                <a:spcPct val="100000"/>
              </a:lnSpc>
            </a:pPr>
            <a:endParaRPr b="0" lang="pt-BR" sz="3200" spc="-1" strike="noStrike">
              <a:solidFill>
                <a:srgbClr val="000000"/>
              </a:solidFill>
              <a:uFill>
                <a:solidFill>
                  <a:srgbClr val="ffffff"/>
                </a:solidFill>
              </a:uFill>
              <a:latin typeface="Calibri"/>
            </a:endParaRPr>
          </a:p>
          <a:p>
            <a:pPr algn="ctr">
              <a:lnSpc>
                <a:spcPct val="100000"/>
              </a:lnSpc>
            </a:pPr>
            <a:r>
              <a:rPr b="1" lang="pt-BR" sz="4800" spc="-1" strike="noStrike">
                <a:solidFill>
                  <a:srgbClr val="000000"/>
                </a:solidFill>
                <a:uFill>
                  <a:solidFill>
                    <a:srgbClr val="ffffff"/>
                  </a:solidFill>
                </a:uFill>
                <a:latin typeface="Calibri"/>
              </a:rPr>
              <a:t>Slides fundo </a:t>
            </a:r>
            <a:r>
              <a:rPr b="1" lang="pt-BR" sz="4800" spc="-1" strike="noStrike">
                <a:solidFill>
                  <a:srgbClr val="ffffff"/>
                </a:solidFill>
                <a:uFill>
                  <a:solidFill>
                    <a:srgbClr val="ffffff"/>
                  </a:solidFill>
                </a:uFill>
                <a:latin typeface="Calibri"/>
              </a:rPr>
              <a:t>branco</a:t>
            </a:r>
            <a:r>
              <a:rPr b="1" lang="pt-BR" sz="4800" spc="-1" strike="noStrike">
                <a:solidFill>
                  <a:srgbClr val="000000"/>
                </a:solidFill>
                <a:uFill>
                  <a:solidFill>
                    <a:srgbClr val="ffffff"/>
                  </a:solidFill>
                </a:uFill>
                <a:latin typeface="Calibri"/>
              </a:rPr>
              <a:t>: perguntas/respostas</a:t>
            </a:r>
            <a:endParaRPr b="0" lang="pt-BR" sz="3200" spc="-1" strike="noStrike">
              <a:solidFill>
                <a:srgbClr val="000000"/>
              </a:solidFill>
              <a:uFill>
                <a:solidFill>
                  <a:srgbClr val="ffffff"/>
                </a:solidFill>
              </a:uFill>
              <a:latin typeface="Calibri"/>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TextShape 1"/>
          <p:cNvSpPr txBox="1"/>
          <p:nvPr/>
        </p:nvSpPr>
        <p:spPr>
          <a:xfrm>
            <a:off x="0" y="0"/>
            <a:ext cx="9143640" cy="1699920"/>
          </a:xfrm>
          <a:prstGeom prst="rect">
            <a:avLst/>
          </a:prstGeom>
          <a:solidFill>
            <a:srgbClr val="ffffff"/>
          </a:solidFill>
          <a:ln w="25560">
            <a:solidFill>
              <a:srgbClr val="000000"/>
            </a:solidFill>
            <a:round/>
          </a:ln>
        </p:spPr>
        <p:txBody>
          <a:bodyPr anchor="ctr"/>
          <a:p>
            <a:pPr marL="609480" indent="-609120" algn="ctr">
              <a:lnSpc>
                <a:spcPct val="100000"/>
              </a:lnSpc>
            </a:pPr>
            <a:r>
              <a:rPr b="0" lang="pt-BR" sz="4000" spc="-1" strike="noStrike">
                <a:solidFill>
                  <a:srgbClr val="000000"/>
                </a:solidFill>
                <a:uFill>
                  <a:solidFill>
                    <a:srgbClr val="ffffff"/>
                  </a:solidFill>
                </a:uFill>
                <a:latin typeface="Calibri"/>
              </a:rPr>
              <a:t>4 – Há formas de avaliar o risco de transmissão do </a:t>
            </a:r>
            <a:r>
              <a:rPr b="0" i="1" lang="pt-BR" sz="4000" spc="-1" strike="noStrike">
                <a:solidFill>
                  <a:srgbClr val="000000"/>
                </a:solidFill>
                <a:uFill>
                  <a:solidFill>
                    <a:srgbClr val="ffffff"/>
                  </a:solidFill>
                </a:uFill>
                <a:latin typeface="Calibri"/>
              </a:rPr>
              <a:t>Mtb</a:t>
            </a:r>
            <a:r>
              <a:rPr b="0" lang="pt-BR" sz="4000" spc="-1" strike="noStrike">
                <a:solidFill>
                  <a:srgbClr val="000000"/>
                </a:solidFill>
                <a:uFill>
                  <a:solidFill>
                    <a:srgbClr val="ffffff"/>
                  </a:solidFill>
                </a:uFill>
                <a:latin typeface="Calibri"/>
              </a:rPr>
              <a:t> nos serviços de saúde?</a:t>
            </a:r>
            <a:endParaRPr b="0" lang="pt-BR" sz="4400" spc="-1" strike="noStrike">
              <a:solidFill>
                <a:srgbClr val="000000"/>
              </a:solidFill>
              <a:uFill>
                <a:solidFill>
                  <a:srgbClr val="ffffff"/>
                </a:solidFill>
              </a:uFill>
              <a:latin typeface="Arial"/>
            </a:endParaRPr>
          </a:p>
        </p:txBody>
      </p:sp>
      <p:sp>
        <p:nvSpPr>
          <p:cNvPr id="196" name="CustomShape 2"/>
          <p:cNvSpPr/>
          <p:nvPr/>
        </p:nvSpPr>
        <p:spPr>
          <a:xfrm rot="5400000">
            <a:off x="4123080" y="-1294560"/>
            <a:ext cx="1848600" cy="797760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00b050"/>
              </a:buClr>
              <a:buFont typeface="Symbol" charset="2"/>
              <a:buChar char=""/>
            </a:pPr>
            <a:r>
              <a:rPr b="0" lang="pt-BR" sz="3200" spc="-1" strike="noStrike">
                <a:solidFill>
                  <a:srgbClr val="00b050"/>
                </a:solidFill>
                <a:uFill>
                  <a:solidFill>
                    <a:srgbClr val="ffffff"/>
                  </a:solidFill>
                </a:uFill>
                <a:latin typeface="Calibri"/>
              </a:rPr>
              <a:t>Sim, a identificação dos locais de risco, dos casos de TB e o monitoramento das conversões de prova tuberculínica entre os profissionais são exemplos.</a:t>
            </a:r>
            <a:endParaRPr b="0" lang="pt-BR" sz="1800" spc="-1" strike="noStrike">
              <a:solidFill>
                <a:srgbClr val="000000"/>
              </a:solidFill>
              <a:uFill>
                <a:solidFill>
                  <a:srgbClr val="ffffff"/>
                </a:solidFill>
              </a:uFill>
              <a:latin typeface="Arial"/>
            </a:endParaRPr>
          </a:p>
        </p:txBody>
      </p:sp>
      <p:sp>
        <p:nvSpPr>
          <p:cNvPr id="197" name="CustomShape 3"/>
          <p:cNvSpPr/>
          <p:nvPr/>
        </p:nvSpPr>
        <p:spPr>
          <a:xfrm>
            <a:off x="107640" y="2206440"/>
            <a:ext cx="950760" cy="1034280"/>
          </a:xfrm>
          <a:prstGeom prst="roundRect">
            <a:avLst>
              <a:gd name="adj" fmla="val 16667"/>
            </a:avLst>
          </a:prstGeom>
          <a:solidFill>
            <a:srgbClr val="00b050"/>
          </a:solidFill>
          <a:ln>
            <a:solidFill>
              <a:schemeClr val="lt1">
                <a:hueOff val="0"/>
                <a:satOff val="0"/>
                <a:lumOff val="0"/>
                <a:alphaOff val="0"/>
              </a:schemeClr>
            </a:solidFill>
            <a:round/>
          </a:ln>
        </p:spPr>
        <p:style>
          <a:lnRef idx="2"/>
          <a:fillRef idx="0"/>
          <a:effectRef idx="0"/>
          <a:fontRef idx="minor"/>
        </p:style>
        <p:txBody>
          <a:bodyPr lIns="217800" rIns="171360" tIns="132120" bIns="132120" anchor="ctr"/>
          <a:p>
            <a:pPr algn="ctr">
              <a:lnSpc>
                <a:spcPct val="90000"/>
              </a:lnSpc>
            </a:pPr>
            <a:r>
              <a:rPr b="1" lang="pt-BR" sz="4500" spc="-1" strike="noStrike">
                <a:solidFill>
                  <a:srgbClr val="ffffff"/>
                </a:solidFill>
                <a:uFill>
                  <a:solidFill>
                    <a:srgbClr val="ffffff"/>
                  </a:solidFill>
                </a:uFill>
                <a:latin typeface="Calibri"/>
              </a:rPr>
              <a:t>a)</a:t>
            </a:r>
            <a:endParaRPr b="0" lang="pt-BR" sz="1800" spc="-1" strike="noStrike">
              <a:solidFill>
                <a:srgbClr val="000000"/>
              </a:solidFill>
              <a:uFill>
                <a:solidFill>
                  <a:srgbClr val="ffffff"/>
                </a:solidFill>
              </a:uFill>
              <a:latin typeface="Arial"/>
            </a:endParaRPr>
          </a:p>
        </p:txBody>
      </p:sp>
      <p:sp>
        <p:nvSpPr>
          <p:cNvPr id="198" name="CustomShape 4"/>
          <p:cNvSpPr/>
          <p:nvPr/>
        </p:nvSpPr>
        <p:spPr>
          <a:xfrm rot="5400000">
            <a:off x="4342320" y="471240"/>
            <a:ext cx="1334880" cy="799776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c000"/>
              </a:buClr>
              <a:buFont typeface="Symbol" charset="2"/>
              <a:buChar char=""/>
            </a:pPr>
            <a:r>
              <a:rPr b="0" lang="pt-BR" sz="3200" spc="-1" strike="noStrike">
                <a:solidFill>
                  <a:srgbClr val="ffc000"/>
                </a:solidFill>
                <a:uFill>
                  <a:solidFill>
                    <a:srgbClr val="ffffff"/>
                  </a:solidFill>
                </a:uFill>
                <a:latin typeface="Calibri"/>
              </a:rPr>
              <a:t>Sim, o acompanhamento das pessoas notificadas com TB e dos profissionais de saúde com comorbidades são exemplos.</a:t>
            </a:r>
            <a:endParaRPr b="0" lang="pt-BR" sz="1800" spc="-1" strike="noStrike">
              <a:solidFill>
                <a:srgbClr val="000000"/>
              </a:solidFill>
              <a:uFill>
                <a:solidFill>
                  <a:srgbClr val="ffffff"/>
                </a:solidFill>
              </a:uFill>
              <a:latin typeface="Arial"/>
            </a:endParaRPr>
          </a:p>
        </p:txBody>
      </p:sp>
      <p:sp>
        <p:nvSpPr>
          <p:cNvPr id="199" name="CustomShape 5"/>
          <p:cNvSpPr/>
          <p:nvPr/>
        </p:nvSpPr>
        <p:spPr>
          <a:xfrm>
            <a:off x="107640" y="3949200"/>
            <a:ext cx="930600" cy="1073880"/>
          </a:xfrm>
          <a:prstGeom prst="roundRect">
            <a:avLst>
              <a:gd name="adj" fmla="val 16667"/>
            </a:avLst>
          </a:prstGeom>
          <a:solidFill>
            <a:srgbClr val="ffc000"/>
          </a:solidFill>
          <a:ln>
            <a:solidFill>
              <a:schemeClr val="lt1">
                <a:hueOff val="0"/>
                <a:satOff val="0"/>
                <a:lumOff val="0"/>
                <a:alphaOff val="0"/>
              </a:schemeClr>
            </a:solidFill>
            <a:round/>
          </a:ln>
        </p:spPr>
        <p:style>
          <a:lnRef idx="2"/>
          <a:fillRef idx="0"/>
          <a:effectRef idx="0"/>
          <a:fontRef idx="minor"/>
        </p:style>
        <p:txBody>
          <a:bodyPr lIns="216720" rIns="171360" tIns="131040" bIns="131040" anchor="ctr"/>
          <a:p>
            <a:pPr algn="ctr">
              <a:lnSpc>
                <a:spcPct val="90000"/>
              </a:lnSpc>
            </a:pPr>
            <a:r>
              <a:rPr b="1" lang="pt-BR" sz="4500" spc="-1" strike="noStrike">
                <a:solidFill>
                  <a:srgbClr val="ffffff"/>
                </a:solidFill>
                <a:uFill>
                  <a:solidFill>
                    <a:srgbClr val="ffffff"/>
                  </a:solidFill>
                </a:uFill>
                <a:latin typeface="Calibri"/>
              </a:rPr>
              <a:t>b)</a:t>
            </a:r>
            <a:endParaRPr b="0" lang="pt-BR" sz="1800" spc="-1" strike="noStrike">
              <a:solidFill>
                <a:srgbClr val="000000"/>
              </a:solidFill>
              <a:uFill>
                <a:solidFill>
                  <a:srgbClr val="ffffff"/>
                </a:solidFill>
              </a:uFill>
              <a:latin typeface="Arial"/>
            </a:endParaRPr>
          </a:p>
        </p:txBody>
      </p:sp>
      <p:sp>
        <p:nvSpPr>
          <p:cNvPr id="200" name="CustomShape 6"/>
          <p:cNvSpPr/>
          <p:nvPr/>
        </p:nvSpPr>
        <p:spPr>
          <a:xfrm rot="5400000">
            <a:off x="4370040" y="2079000"/>
            <a:ext cx="1355040" cy="792972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0000"/>
              </a:buClr>
              <a:buFont typeface="Symbol" charset="2"/>
              <a:buChar char=""/>
            </a:pPr>
            <a:r>
              <a:rPr b="0" lang="pt-BR" sz="3200" spc="-1" strike="noStrike">
                <a:solidFill>
                  <a:srgbClr val="ff0000"/>
                </a:solidFill>
                <a:uFill>
                  <a:solidFill>
                    <a:srgbClr val="ffffff"/>
                  </a:solidFill>
                </a:uFill>
                <a:latin typeface="Calibri"/>
              </a:rPr>
              <a:t>Não, a avaliação é difícil e onerosa pela necessidade de equipamentos sofisticados para aferição.</a:t>
            </a:r>
            <a:endParaRPr b="0" lang="pt-BR" sz="1800" spc="-1" strike="noStrike">
              <a:solidFill>
                <a:srgbClr val="000000"/>
              </a:solidFill>
              <a:uFill>
                <a:solidFill>
                  <a:srgbClr val="ffffff"/>
                </a:solidFill>
              </a:uFill>
              <a:latin typeface="Arial"/>
            </a:endParaRPr>
          </a:p>
        </p:txBody>
      </p:sp>
      <p:sp>
        <p:nvSpPr>
          <p:cNvPr id="201" name="CustomShape 7"/>
          <p:cNvSpPr/>
          <p:nvPr/>
        </p:nvSpPr>
        <p:spPr>
          <a:xfrm>
            <a:off x="107640" y="5456520"/>
            <a:ext cx="950760" cy="1050120"/>
          </a:xfrm>
          <a:prstGeom prst="roundRect">
            <a:avLst>
              <a:gd name="adj" fmla="val 16667"/>
            </a:avLst>
          </a:prstGeom>
          <a:solidFill>
            <a:srgbClr val="ff0000"/>
          </a:solidFill>
          <a:ln>
            <a:solidFill>
              <a:schemeClr val="lt1">
                <a:hueOff val="0"/>
                <a:satOff val="0"/>
                <a:lumOff val="0"/>
                <a:alphaOff val="0"/>
              </a:schemeClr>
            </a:solidFill>
            <a:round/>
          </a:ln>
        </p:spPr>
        <p:style>
          <a:lnRef idx="2"/>
          <a:fillRef idx="0"/>
          <a:effectRef idx="0"/>
          <a:fontRef idx="minor"/>
        </p:style>
        <p:txBody>
          <a:bodyPr lIns="217800" rIns="171360" tIns="132120" bIns="132120" anchor="ctr"/>
          <a:p>
            <a:pPr algn="ctr">
              <a:lnSpc>
                <a:spcPct val="90000"/>
              </a:lnSpc>
            </a:pPr>
            <a:r>
              <a:rPr b="1" lang="pt-BR" sz="4500" spc="-1" strike="noStrike">
                <a:solidFill>
                  <a:srgbClr val="ffffff"/>
                </a:solidFill>
                <a:uFill>
                  <a:solidFill>
                    <a:srgbClr val="ffffff"/>
                  </a:solidFill>
                </a:uFill>
                <a:latin typeface="Calibri"/>
              </a:rPr>
              <a:t>c)</a:t>
            </a:r>
            <a:endParaRPr b="0" lang="pt-BR" sz="1800" spc="-1" strike="noStrike">
              <a:solidFill>
                <a:srgbClr val="000000"/>
              </a:solidFill>
              <a:uFill>
                <a:solidFill>
                  <a:srgbClr val="ffffff"/>
                </a:solidFill>
              </a:uFill>
              <a:latin typeface="Arial"/>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2" name="Imagem 1" descr=""/>
          <p:cNvPicPr/>
          <p:nvPr/>
        </p:nvPicPr>
        <p:blipFill>
          <a:blip r:embed="rId1"/>
          <a:stretch/>
        </p:blipFill>
        <p:spPr>
          <a:xfrm>
            <a:off x="254160" y="254160"/>
            <a:ext cx="8635680" cy="6349680"/>
          </a:xfrm>
          <a:prstGeom prst="rect">
            <a:avLst/>
          </a:prstGeom>
          <a:ln>
            <a:noFill/>
          </a:ln>
        </p:spPr>
      </p:pic>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TextShape 1"/>
          <p:cNvSpPr txBox="1"/>
          <p:nvPr/>
        </p:nvSpPr>
        <p:spPr>
          <a:xfrm>
            <a:off x="0" y="0"/>
            <a:ext cx="9143640" cy="1699920"/>
          </a:xfrm>
          <a:prstGeom prst="rect">
            <a:avLst/>
          </a:prstGeom>
          <a:solidFill>
            <a:srgbClr val="ffffff"/>
          </a:solidFill>
          <a:ln w="25560">
            <a:solidFill>
              <a:srgbClr val="000000"/>
            </a:solidFill>
            <a:round/>
          </a:ln>
        </p:spPr>
        <p:txBody>
          <a:bodyPr anchor="ctr"/>
          <a:p>
            <a:pPr marL="609480" indent="-609120" algn="ctr">
              <a:lnSpc>
                <a:spcPct val="100000"/>
              </a:lnSpc>
            </a:pPr>
            <a:r>
              <a:rPr b="0" lang="pt-BR" sz="4000" spc="-1" strike="noStrike">
                <a:solidFill>
                  <a:srgbClr val="000000"/>
                </a:solidFill>
                <a:uFill>
                  <a:solidFill>
                    <a:srgbClr val="ffffff"/>
                  </a:solidFill>
                </a:uFill>
                <a:latin typeface="Calibri"/>
              </a:rPr>
              <a:t>4 – Há formas de avaliar o risco de transmissão do </a:t>
            </a:r>
            <a:r>
              <a:rPr b="0" i="1" lang="pt-BR" sz="4000" spc="-1" strike="noStrike">
                <a:solidFill>
                  <a:srgbClr val="000000"/>
                </a:solidFill>
                <a:uFill>
                  <a:solidFill>
                    <a:srgbClr val="ffffff"/>
                  </a:solidFill>
                </a:uFill>
                <a:latin typeface="Calibri"/>
              </a:rPr>
              <a:t>Mtb</a:t>
            </a:r>
            <a:r>
              <a:rPr b="0" lang="pt-BR" sz="4000" spc="-1" strike="noStrike">
                <a:solidFill>
                  <a:srgbClr val="000000"/>
                </a:solidFill>
                <a:uFill>
                  <a:solidFill>
                    <a:srgbClr val="ffffff"/>
                  </a:solidFill>
                </a:uFill>
                <a:latin typeface="Calibri"/>
              </a:rPr>
              <a:t> nos serviços de saúde?</a:t>
            </a:r>
            <a:endParaRPr b="0" lang="pt-BR" sz="4400" spc="-1" strike="noStrike">
              <a:solidFill>
                <a:srgbClr val="000000"/>
              </a:solidFill>
              <a:uFill>
                <a:solidFill>
                  <a:srgbClr val="ffffff"/>
                </a:solidFill>
              </a:uFill>
              <a:latin typeface="Arial"/>
            </a:endParaRPr>
          </a:p>
        </p:txBody>
      </p:sp>
      <p:sp>
        <p:nvSpPr>
          <p:cNvPr id="204" name="CustomShape 2"/>
          <p:cNvSpPr/>
          <p:nvPr/>
        </p:nvSpPr>
        <p:spPr>
          <a:xfrm rot="5400000">
            <a:off x="4123080" y="-1294560"/>
            <a:ext cx="1848600" cy="7977600"/>
          </a:xfrm>
          <a:prstGeom prst="round2SameRect">
            <a:avLst>
              <a:gd name="adj1" fmla="val 16667"/>
              <a:gd name="adj2" fmla="val 0"/>
            </a:avLst>
          </a:prstGeom>
          <a:solidFill>
            <a:srgbClr val="00b050"/>
          </a:solid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ffff"/>
              </a:buClr>
              <a:buFont typeface="Symbol" charset="2"/>
              <a:buChar char=""/>
            </a:pPr>
            <a:r>
              <a:rPr b="0" lang="pt-BR" sz="3200" spc="-1" strike="noStrike">
                <a:solidFill>
                  <a:srgbClr val="ffffff"/>
                </a:solidFill>
                <a:uFill>
                  <a:solidFill>
                    <a:srgbClr val="ffffff"/>
                  </a:solidFill>
                </a:uFill>
                <a:latin typeface="Calibri"/>
              </a:rPr>
              <a:t>Sim, a identificação dos locais de risco, dos casos de TB e o monitoramento das conversões de prova tuberculínica entre os profissionais são exemplos.</a:t>
            </a:r>
            <a:endParaRPr b="0" lang="pt-BR" sz="1800" spc="-1" strike="noStrike">
              <a:solidFill>
                <a:srgbClr val="000000"/>
              </a:solidFill>
              <a:uFill>
                <a:solidFill>
                  <a:srgbClr val="ffffff"/>
                </a:solidFill>
              </a:uFill>
              <a:latin typeface="Arial"/>
            </a:endParaRPr>
          </a:p>
        </p:txBody>
      </p:sp>
      <p:sp>
        <p:nvSpPr>
          <p:cNvPr id="205" name="CustomShape 3"/>
          <p:cNvSpPr/>
          <p:nvPr/>
        </p:nvSpPr>
        <p:spPr>
          <a:xfrm>
            <a:off x="107640" y="2206440"/>
            <a:ext cx="950760" cy="1034280"/>
          </a:xfrm>
          <a:prstGeom prst="roundRect">
            <a:avLst>
              <a:gd name="adj" fmla="val 16667"/>
            </a:avLst>
          </a:prstGeom>
          <a:solidFill>
            <a:srgbClr val="00b050"/>
          </a:solidFill>
          <a:ln>
            <a:solidFill>
              <a:schemeClr val="lt1">
                <a:hueOff val="0"/>
                <a:satOff val="0"/>
                <a:lumOff val="0"/>
                <a:alphaOff val="0"/>
              </a:schemeClr>
            </a:solidFill>
            <a:round/>
          </a:ln>
        </p:spPr>
        <p:style>
          <a:lnRef idx="2"/>
          <a:fillRef idx="0"/>
          <a:effectRef idx="0"/>
          <a:fontRef idx="minor"/>
        </p:style>
        <p:txBody>
          <a:bodyPr lIns="217800" rIns="171360" tIns="132120" bIns="132120" anchor="ctr"/>
          <a:p>
            <a:pPr algn="ctr">
              <a:lnSpc>
                <a:spcPct val="90000"/>
              </a:lnSpc>
            </a:pPr>
            <a:r>
              <a:rPr b="1" lang="pt-BR" sz="4500" spc="-1" strike="noStrike">
                <a:solidFill>
                  <a:srgbClr val="ffffff"/>
                </a:solidFill>
                <a:uFill>
                  <a:solidFill>
                    <a:srgbClr val="ffffff"/>
                  </a:solidFill>
                </a:uFill>
                <a:latin typeface="Calibri"/>
              </a:rPr>
              <a:t>a)</a:t>
            </a:r>
            <a:endParaRPr b="0" lang="pt-BR" sz="1800" spc="-1" strike="noStrike">
              <a:solidFill>
                <a:srgbClr val="000000"/>
              </a:solidFill>
              <a:uFill>
                <a:solidFill>
                  <a:srgbClr val="ffffff"/>
                </a:solidFill>
              </a:uFill>
              <a:latin typeface="Arial"/>
            </a:endParaRPr>
          </a:p>
        </p:txBody>
      </p:sp>
      <p:sp>
        <p:nvSpPr>
          <p:cNvPr id="206" name="CustomShape 4"/>
          <p:cNvSpPr/>
          <p:nvPr/>
        </p:nvSpPr>
        <p:spPr>
          <a:xfrm rot="5400000">
            <a:off x="4342320" y="471240"/>
            <a:ext cx="1334880" cy="799776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c000"/>
              </a:buClr>
              <a:buFont typeface="Symbol" charset="2"/>
              <a:buChar char=""/>
            </a:pPr>
            <a:r>
              <a:rPr b="0" lang="pt-BR" sz="3200" spc="-1" strike="noStrike">
                <a:solidFill>
                  <a:srgbClr val="ffc000"/>
                </a:solidFill>
                <a:uFill>
                  <a:solidFill>
                    <a:srgbClr val="ffffff"/>
                  </a:solidFill>
                </a:uFill>
                <a:latin typeface="Calibri"/>
              </a:rPr>
              <a:t>Sim, o acompanhamento das pessoas notificadas com TB e dos profissionais de saúde com comorbidades são exemplos.</a:t>
            </a:r>
            <a:endParaRPr b="0" lang="pt-BR" sz="1800" spc="-1" strike="noStrike">
              <a:solidFill>
                <a:srgbClr val="000000"/>
              </a:solidFill>
              <a:uFill>
                <a:solidFill>
                  <a:srgbClr val="ffffff"/>
                </a:solidFill>
              </a:uFill>
              <a:latin typeface="Arial"/>
            </a:endParaRPr>
          </a:p>
        </p:txBody>
      </p:sp>
      <p:sp>
        <p:nvSpPr>
          <p:cNvPr id="207" name="CustomShape 5"/>
          <p:cNvSpPr/>
          <p:nvPr/>
        </p:nvSpPr>
        <p:spPr>
          <a:xfrm>
            <a:off x="107640" y="3949200"/>
            <a:ext cx="930600" cy="1073880"/>
          </a:xfrm>
          <a:prstGeom prst="roundRect">
            <a:avLst>
              <a:gd name="adj" fmla="val 16667"/>
            </a:avLst>
          </a:prstGeom>
          <a:solidFill>
            <a:srgbClr val="ffc000"/>
          </a:solidFill>
          <a:ln>
            <a:solidFill>
              <a:schemeClr val="lt1">
                <a:hueOff val="0"/>
                <a:satOff val="0"/>
                <a:lumOff val="0"/>
                <a:alphaOff val="0"/>
              </a:schemeClr>
            </a:solidFill>
            <a:round/>
          </a:ln>
        </p:spPr>
        <p:style>
          <a:lnRef idx="2"/>
          <a:fillRef idx="0"/>
          <a:effectRef idx="0"/>
          <a:fontRef idx="minor"/>
        </p:style>
        <p:txBody>
          <a:bodyPr lIns="216720" rIns="171360" tIns="131040" bIns="131040" anchor="ctr"/>
          <a:p>
            <a:pPr algn="ctr">
              <a:lnSpc>
                <a:spcPct val="90000"/>
              </a:lnSpc>
            </a:pPr>
            <a:r>
              <a:rPr b="1" lang="pt-BR" sz="4500" spc="-1" strike="noStrike">
                <a:solidFill>
                  <a:srgbClr val="ffffff"/>
                </a:solidFill>
                <a:uFill>
                  <a:solidFill>
                    <a:srgbClr val="ffffff"/>
                  </a:solidFill>
                </a:uFill>
                <a:latin typeface="Calibri"/>
              </a:rPr>
              <a:t>b)</a:t>
            </a:r>
            <a:endParaRPr b="0" lang="pt-BR" sz="1800" spc="-1" strike="noStrike">
              <a:solidFill>
                <a:srgbClr val="000000"/>
              </a:solidFill>
              <a:uFill>
                <a:solidFill>
                  <a:srgbClr val="ffffff"/>
                </a:solidFill>
              </a:uFill>
              <a:latin typeface="Arial"/>
            </a:endParaRPr>
          </a:p>
        </p:txBody>
      </p:sp>
      <p:sp>
        <p:nvSpPr>
          <p:cNvPr id="208" name="CustomShape 6"/>
          <p:cNvSpPr/>
          <p:nvPr/>
        </p:nvSpPr>
        <p:spPr>
          <a:xfrm rot="5400000">
            <a:off x="4370040" y="2079000"/>
            <a:ext cx="1355040" cy="792972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0000"/>
              </a:buClr>
              <a:buFont typeface="Symbol" charset="2"/>
              <a:buChar char=""/>
            </a:pPr>
            <a:r>
              <a:rPr b="0" lang="pt-BR" sz="3200" spc="-1" strike="noStrike">
                <a:solidFill>
                  <a:srgbClr val="ff0000"/>
                </a:solidFill>
                <a:uFill>
                  <a:solidFill>
                    <a:srgbClr val="ffffff"/>
                  </a:solidFill>
                </a:uFill>
                <a:latin typeface="Calibri"/>
              </a:rPr>
              <a:t>Não, a avaliação é difícil e onerosa pela necessidade de equipamentos sofisticados para aferição.</a:t>
            </a:r>
            <a:endParaRPr b="0" lang="pt-BR" sz="1800" spc="-1" strike="noStrike">
              <a:solidFill>
                <a:srgbClr val="000000"/>
              </a:solidFill>
              <a:uFill>
                <a:solidFill>
                  <a:srgbClr val="ffffff"/>
                </a:solidFill>
              </a:uFill>
              <a:latin typeface="Arial"/>
            </a:endParaRPr>
          </a:p>
        </p:txBody>
      </p:sp>
      <p:sp>
        <p:nvSpPr>
          <p:cNvPr id="209" name="CustomShape 7"/>
          <p:cNvSpPr/>
          <p:nvPr/>
        </p:nvSpPr>
        <p:spPr>
          <a:xfrm>
            <a:off x="107640" y="5456520"/>
            <a:ext cx="950760" cy="1050120"/>
          </a:xfrm>
          <a:prstGeom prst="roundRect">
            <a:avLst>
              <a:gd name="adj" fmla="val 16667"/>
            </a:avLst>
          </a:prstGeom>
          <a:solidFill>
            <a:srgbClr val="ff0000"/>
          </a:solidFill>
          <a:ln>
            <a:solidFill>
              <a:schemeClr val="lt1">
                <a:hueOff val="0"/>
                <a:satOff val="0"/>
                <a:lumOff val="0"/>
                <a:alphaOff val="0"/>
              </a:schemeClr>
            </a:solidFill>
            <a:round/>
          </a:ln>
        </p:spPr>
        <p:style>
          <a:lnRef idx="2"/>
          <a:fillRef idx="0"/>
          <a:effectRef idx="0"/>
          <a:fontRef idx="minor"/>
        </p:style>
        <p:txBody>
          <a:bodyPr lIns="217800" rIns="171360" tIns="132120" bIns="132120" anchor="ctr"/>
          <a:p>
            <a:pPr algn="ctr">
              <a:lnSpc>
                <a:spcPct val="90000"/>
              </a:lnSpc>
            </a:pPr>
            <a:r>
              <a:rPr b="1" lang="pt-BR" sz="4500" spc="-1" strike="noStrike">
                <a:solidFill>
                  <a:srgbClr val="ffffff"/>
                </a:solidFill>
                <a:uFill>
                  <a:solidFill>
                    <a:srgbClr val="ffffff"/>
                  </a:solidFill>
                </a:uFill>
                <a:latin typeface="Calibri"/>
              </a:rPr>
              <a:t>c)</a:t>
            </a:r>
            <a:endParaRPr b="0" lang="pt-BR" sz="1800" spc="-1" strike="noStrike">
              <a:solidFill>
                <a:srgbClr val="000000"/>
              </a:solidFill>
              <a:uFill>
                <a:solidFill>
                  <a:srgbClr val="ffffff"/>
                </a:solidFill>
              </a:uFill>
              <a:latin typeface="Arial"/>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f1de"/>
        </a:solidFill>
      </p:bgPr>
    </p:bg>
    <p:spTree>
      <p:nvGrpSpPr>
        <p:cNvPr id="1" name=""/>
        <p:cNvGrpSpPr/>
        <p:nvPr/>
      </p:nvGrpSpPr>
      <p:grpSpPr>
        <a:xfrm>
          <a:off x="0" y="0"/>
          <a:ext cx="0" cy="0"/>
          <a:chOff x="0" y="0"/>
          <a:chExt cx="0" cy="0"/>
        </a:xfrm>
      </p:grpSpPr>
      <p:sp>
        <p:nvSpPr>
          <p:cNvPr id="210" name="TextShape 1"/>
          <p:cNvSpPr txBox="1"/>
          <p:nvPr/>
        </p:nvSpPr>
        <p:spPr>
          <a:xfrm>
            <a:off x="251640" y="764640"/>
            <a:ext cx="8640720" cy="5616360"/>
          </a:xfrm>
          <a:prstGeom prst="rect">
            <a:avLst/>
          </a:prstGeom>
          <a:noFill/>
          <a:ln>
            <a:noFill/>
          </a:ln>
        </p:spPr>
        <p:txBody>
          <a:bodyPr/>
          <a:p>
            <a:pPr algn="ctr">
              <a:lnSpc>
                <a:spcPct val="100000"/>
              </a:lnSpc>
            </a:pPr>
            <a:r>
              <a:rPr b="0" lang="pt-BR" sz="4800" spc="-1" strike="noStrike">
                <a:solidFill>
                  <a:srgbClr val="006600"/>
                </a:solidFill>
                <a:uFill>
                  <a:solidFill>
                    <a:srgbClr val="ffffff"/>
                  </a:solidFill>
                </a:uFill>
                <a:latin typeface="Calibri"/>
              </a:rPr>
              <a:t>O ACS orientou MMS a procurar a UBS próxima de sua casa.</a:t>
            </a:r>
            <a:endParaRPr b="0" lang="pt-BR" sz="3200" spc="-1" strike="noStrike">
              <a:solidFill>
                <a:srgbClr val="000000"/>
              </a:solidFill>
              <a:uFill>
                <a:solidFill>
                  <a:srgbClr val="ffffff"/>
                </a:solidFill>
              </a:uFill>
              <a:latin typeface="Calibri"/>
            </a:endParaRPr>
          </a:p>
          <a:p>
            <a:pPr algn="ctr">
              <a:lnSpc>
                <a:spcPct val="100000"/>
              </a:lnSpc>
            </a:pPr>
            <a:endParaRPr b="0" lang="pt-BR" sz="3200" spc="-1" strike="noStrike">
              <a:solidFill>
                <a:srgbClr val="000000"/>
              </a:solidFill>
              <a:uFill>
                <a:solidFill>
                  <a:srgbClr val="ffffff"/>
                </a:solidFill>
              </a:uFill>
              <a:latin typeface="Calibri"/>
            </a:endParaRPr>
          </a:p>
          <a:p>
            <a:pPr algn="ctr">
              <a:lnSpc>
                <a:spcPct val="100000"/>
              </a:lnSpc>
            </a:pPr>
            <a:r>
              <a:rPr b="0" lang="pt-BR" sz="4800" spc="-1" strike="noStrike">
                <a:solidFill>
                  <a:srgbClr val="006600"/>
                </a:solidFill>
                <a:uFill>
                  <a:solidFill>
                    <a:srgbClr val="ffffff"/>
                  </a:solidFill>
                </a:uFill>
                <a:latin typeface="Calibri"/>
              </a:rPr>
              <a:t>Ele também perguntou MMS se tinha contato com pessoas com TB e sobre alguma orientação relacionada à TB em seu trabalho, mas ela negou.</a:t>
            </a:r>
            <a:endParaRPr b="0" lang="pt-BR" sz="3200" spc="-1" strike="noStrike">
              <a:solidFill>
                <a:srgbClr val="000000"/>
              </a:solidFill>
              <a:uFill>
                <a:solidFill>
                  <a:srgbClr val="ffffff"/>
                </a:solidFill>
              </a:uFill>
              <a:latin typeface="Calibri"/>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211" name="TextShape 1"/>
          <p:cNvSpPr txBox="1"/>
          <p:nvPr/>
        </p:nvSpPr>
        <p:spPr>
          <a:xfrm>
            <a:off x="107640" y="1628640"/>
            <a:ext cx="8788680" cy="4968360"/>
          </a:xfrm>
          <a:prstGeom prst="rect">
            <a:avLst/>
          </a:prstGeom>
          <a:noFill/>
          <a:ln>
            <a:noFill/>
          </a:ln>
        </p:spPr>
        <p:txBody>
          <a:bodyPr/>
          <a:p>
            <a:pPr marL="343080" indent="-342720" algn="just">
              <a:lnSpc>
                <a:spcPct val="100000"/>
              </a:lnSpc>
              <a:buClr>
                <a:srgbClr val="002060"/>
              </a:buClr>
              <a:buFont typeface="Arial"/>
              <a:buChar char="•"/>
            </a:pPr>
            <a:r>
              <a:rPr b="0" lang="pt-BR" sz="3200" spc="-1" strike="noStrike">
                <a:solidFill>
                  <a:srgbClr val="002060"/>
                </a:solidFill>
                <a:uFill>
                  <a:solidFill>
                    <a:srgbClr val="ffffff"/>
                  </a:solidFill>
                </a:uFill>
                <a:latin typeface="Calibri"/>
              </a:rPr>
              <a:t>Proteção Respiratória: reduzir o risco de infecção entre as pessoas expostas.</a:t>
            </a:r>
            <a:endParaRPr b="0" lang="pt-BR" sz="3200" spc="-1" strike="noStrike">
              <a:solidFill>
                <a:srgbClr val="000000"/>
              </a:solidFill>
              <a:uFill>
                <a:solidFill>
                  <a:srgbClr val="ffffff"/>
                </a:solidFill>
              </a:uFill>
              <a:latin typeface="Calibri"/>
            </a:endParaRPr>
          </a:p>
          <a:p>
            <a:pPr algn="just">
              <a:lnSpc>
                <a:spcPct val="100000"/>
              </a:lnSpc>
            </a:pPr>
            <a:endParaRPr b="0" lang="pt-BR" sz="3200" spc="-1" strike="noStrike">
              <a:solidFill>
                <a:srgbClr val="000000"/>
              </a:solidFill>
              <a:uFill>
                <a:solidFill>
                  <a:srgbClr val="ffffff"/>
                </a:solidFill>
              </a:uFill>
              <a:latin typeface="Calibri"/>
            </a:endParaRPr>
          </a:p>
          <a:p>
            <a:pPr marL="343080" indent="-342720" algn="just">
              <a:lnSpc>
                <a:spcPct val="100000"/>
              </a:lnSpc>
              <a:buClr>
                <a:srgbClr val="002060"/>
              </a:buClr>
              <a:buFont typeface="Arial"/>
              <a:buChar char="•"/>
            </a:pPr>
            <a:r>
              <a:rPr b="0" lang="pt-BR" sz="3200" spc="-1" strike="noStrike">
                <a:solidFill>
                  <a:srgbClr val="002060"/>
                </a:solidFill>
                <a:uFill>
                  <a:solidFill>
                    <a:srgbClr val="ffffff"/>
                  </a:solidFill>
                </a:uFill>
                <a:latin typeface="Calibri"/>
              </a:rPr>
              <a:t>Medidas Ambientais: prevenção da disseminação e redução da concentração de partículas infectantes.</a:t>
            </a:r>
            <a:endParaRPr b="0" lang="pt-BR" sz="3200" spc="-1" strike="noStrike">
              <a:solidFill>
                <a:srgbClr val="000000"/>
              </a:solidFill>
              <a:uFill>
                <a:solidFill>
                  <a:srgbClr val="ffffff"/>
                </a:solidFill>
              </a:uFill>
              <a:latin typeface="Calibri"/>
            </a:endParaRPr>
          </a:p>
          <a:p>
            <a:pPr algn="just">
              <a:lnSpc>
                <a:spcPct val="100000"/>
              </a:lnSpc>
            </a:pPr>
            <a:endParaRPr b="0" lang="pt-BR" sz="3200" spc="-1" strike="noStrike">
              <a:solidFill>
                <a:srgbClr val="000000"/>
              </a:solidFill>
              <a:uFill>
                <a:solidFill>
                  <a:srgbClr val="ffffff"/>
                </a:solidFill>
              </a:uFill>
              <a:latin typeface="Calibri"/>
            </a:endParaRPr>
          </a:p>
          <a:p>
            <a:pPr marL="343080" indent="-342720" algn="just">
              <a:lnSpc>
                <a:spcPct val="100000"/>
              </a:lnSpc>
              <a:buClr>
                <a:srgbClr val="002060"/>
              </a:buClr>
              <a:buFont typeface="Arial"/>
              <a:buChar char="•"/>
            </a:pPr>
            <a:r>
              <a:rPr b="0" lang="pt-BR" sz="3200" spc="-1" strike="noStrike">
                <a:solidFill>
                  <a:srgbClr val="002060"/>
                </a:solidFill>
                <a:uFill>
                  <a:solidFill>
                    <a:srgbClr val="ffffff"/>
                  </a:solidFill>
                </a:uFill>
                <a:latin typeface="Calibri"/>
              </a:rPr>
              <a:t>Medidas administrativas: redução do risco de exposição por mudanças de prática no atendimento às pessoas com sinais sugestivos ou diagnóstico de TB em período de transmissão.</a:t>
            </a:r>
            <a:endParaRPr b="0" lang="pt-BR" sz="3200" spc="-1" strike="noStrike">
              <a:solidFill>
                <a:srgbClr val="000000"/>
              </a:solidFill>
              <a:uFill>
                <a:solidFill>
                  <a:srgbClr val="ffffff"/>
                </a:solidFill>
              </a:uFill>
              <a:latin typeface="Calibri"/>
            </a:endParaRPr>
          </a:p>
        </p:txBody>
      </p:sp>
      <p:sp>
        <p:nvSpPr>
          <p:cNvPr id="212" name="TextShape 2"/>
          <p:cNvSpPr txBox="1"/>
          <p:nvPr/>
        </p:nvSpPr>
        <p:spPr>
          <a:xfrm>
            <a:off x="107640" y="33264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Medidas de controle de infecção do </a:t>
            </a:r>
            <a:r>
              <a:rPr b="1" i="1" lang="pt-BR" sz="4800" spc="-1" strike="noStrike">
                <a:solidFill>
                  <a:srgbClr val="002060"/>
                </a:solidFill>
                <a:uFill>
                  <a:solidFill>
                    <a:srgbClr val="ffffff"/>
                  </a:solidFill>
                </a:uFill>
                <a:latin typeface="Calibri"/>
              </a:rPr>
              <a:t>Mtb</a:t>
            </a:r>
            <a:endParaRPr b="0" lang="pt-BR" sz="4400" spc="-1" strike="noStrike">
              <a:solidFill>
                <a:srgbClr val="000000"/>
              </a:solidFill>
              <a:uFill>
                <a:solidFill>
                  <a:srgbClr val="ffffff"/>
                </a:solidFill>
              </a:uFill>
              <a:latin typeface="Arial"/>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TextShape 1"/>
          <p:cNvSpPr txBox="1"/>
          <p:nvPr/>
        </p:nvSpPr>
        <p:spPr>
          <a:xfrm>
            <a:off x="0" y="0"/>
            <a:ext cx="9143640" cy="1699920"/>
          </a:xfrm>
          <a:prstGeom prst="rect">
            <a:avLst/>
          </a:prstGeom>
          <a:solidFill>
            <a:srgbClr val="ffffff"/>
          </a:solidFill>
          <a:ln w="25560">
            <a:solidFill>
              <a:srgbClr val="000000"/>
            </a:solidFill>
            <a:round/>
          </a:ln>
        </p:spPr>
        <p:txBody>
          <a:bodyPr anchor="ctr"/>
          <a:p>
            <a:pPr marL="609480" indent="-609120" algn="ctr">
              <a:lnSpc>
                <a:spcPct val="100000"/>
              </a:lnSpc>
            </a:pPr>
            <a:r>
              <a:rPr b="0" lang="pt-BR" sz="4000" spc="-1" strike="noStrike">
                <a:solidFill>
                  <a:srgbClr val="000000"/>
                </a:solidFill>
                <a:uFill>
                  <a:solidFill>
                    <a:srgbClr val="ffffff"/>
                  </a:solidFill>
                </a:uFill>
                <a:latin typeface="Calibri"/>
              </a:rPr>
              <a:t>5 – Pensando em abrangência, qual a ordenação mais adequada dessas medidas?</a:t>
            </a:r>
            <a:endParaRPr b="0" lang="pt-BR" sz="4400" spc="-1" strike="noStrike">
              <a:solidFill>
                <a:srgbClr val="000000"/>
              </a:solidFill>
              <a:uFill>
                <a:solidFill>
                  <a:srgbClr val="ffffff"/>
                </a:solidFill>
              </a:uFill>
              <a:latin typeface="Arial"/>
            </a:endParaRPr>
          </a:p>
        </p:txBody>
      </p:sp>
      <p:sp>
        <p:nvSpPr>
          <p:cNvPr id="214" name="CustomShape 2"/>
          <p:cNvSpPr/>
          <p:nvPr/>
        </p:nvSpPr>
        <p:spPr>
          <a:xfrm rot="5400000">
            <a:off x="4221360" y="-1402200"/>
            <a:ext cx="1634040" cy="797760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00b050"/>
              </a:buClr>
              <a:buFont typeface="Symbol" charset="2"/>
              <a:buChar char=""/>
            </a:pPr>
            <a:r>
              <a:rPr b="0" lang="pt-BR" sz="3600" spc="-1" strike="noStrike">
                <a:solidFill>
                  <a:srgbClr val="00b050"/>
                </a:solidFill>
                <a:uFill>
                  <a:solidFill>
                    <a:srgbClr val="ffffff"/>
                  </a:solidFill>
                </a:uFill>
                <a:latin typeface="Calibri"/>
              </a:rPr>
              <a:t>Medidas administrativas, ambientais ou de engenharia e proteção respiratória.</a:t>
            </a:r>
            <a:endParaRPr b="0" lang="pt-BR" sz="1800" spc="-1" strike="noStrike">
              <a:solidFill>
                <a:srgbClr val="000000"/>
              </a:solidFill>
              <a:uFill>
                <a:solidFill>
                  <a:srgbClr val="ffffff"/>
                </a:solidFill>
              </a:uFill>
              <a:latin typeface="Arial"/>
            </a:endParaRPr>
          </a:p>
        </p:txBody>
      </p:sp>
      <p:sp>
        <p:nvSpPr>
          <p:cNvPr id="215" name="CustomShape 3"/>
          <p:cNvSpPr/>
          <p:nvPr/>
        </p:nvSpPr>
        <p:spPr>
          <a:xfrm>
            <a:off x="98280" y="2054880"/>
            <a:ext cx="950760" cy="1127880"/>
          </a:xfrm>
          <a:prstGeom prst="roundRect">
            <a:avLst>
              <a:gd name="adj" fmla="val 16667"/>
            </a:avLst>
          </a:prstGeom>
          <a:solidFill>
            <a:srgbClr val="00b050"/>
          </a:solidFill>
          <a:ln>
            <a:solidFill>
              <a:schemeClr val="lt1">
                <a:hueOff val="0"/>
                <a:satOff val="0"/>
                <a:lumOff val="0"/>
                <a:alphaOff val="0"/>
              </a:schemeClr>
            </a:solidFill>
            <a:round/>
          </a:ln>
        </p:spPr>
        <p:style>
          <a:lnRef idx="2"/>
          <a:fillRef idx="0"/>
          <a:effectRef idx="0"/>
          <a:fontRef idx="minor"/>
        </p:style>
        <p:txBody>
          <a:bodyPr lIns="217800" rIns="171360" tIns="132120" bIns="132120" anchor="ctr"/>
          <a:p>
            <a:pPr algn="ctr">
              <a:lnSpc>
                <a:spcPct val="90000"/>
              </a:lnSpc>
            </a:pPr>
            <a:r>
              <a:rPr b="1" lang="pt-BR" sz="4500" spc="-1" strike="noStrike">
                <a:solidFill>
                  <a:srgbClr val="ffffff"/>
                </a:solidFill>
                <a:uFill>
                  <a:solidFill>
                    <a:srgbClr val="ffffff"/>
                  </a:solidFill>
                </a:uFill>
                <a:latin typeface="Calibri"/>
              </a:rPr>
              <a:t>a)</a:t>
            </a:r>
            <a:endParaRPr b="0" lang="pt-BR" sz="1800" spc="-1" strike="noStrike">
              <a:solidFill>
                <a:srgbClr val="000000"/>
              </a:solidFill>
              <a:uFill>
                <a:solidFill>
                  <a:srgbClr val="ffffff"/>
                </a:solidFill>
              </a:uFill>
              <a:latin typeface="Arial"/>
            </a:endParaRPr>
          </a:p>
        </p:txBody>
      </p:sp>
      <p:sp>
        <p:nvSpPr>
          <p:cNvPr id="216" name="CustomShape 4"/>
          <p:cNvSpPr/>
          <p:nvPr/>
        </p:nvSpPr>
        <p:spPr>
          <a:xfrm rot="5400000">
            <a:off x="4305960" y="300240"/>
            <a:ext cx="1389240" cy="799776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c000"/>
              </a:buClr>
              <a:buFont typeface="Symbol" charset="2"/>
              <a:buChar char=""/>
            </a:pPr>
            <a:r>
              <a:rPr b="0" lang="pt-BR" sz="3600" spc="-1" strike="noStrike">
                <a:solidFill>
                  <a:srgbClr val="ffc000"/>
                </a:solidFill>
                <a:uFill>
                  <a:solidFill>
                    <a:srgbClr val="ffffff"/>
                  </a:solidFill>
                </a:uFill>
                <a:latin typeface="Calibri"/>
              </a:rPr>
              <a:t>Proteção respiratória, medidas administrativas e ambientais ou de engenharia.</a:t>
            </a:r>
            <a:endParaRPr b="0" lang="pt-BR" sz="1800" spc="-1" strike="noStrike">
              <a:solidFill>
                <a:srgbClr val="000000"/>
              </a:solidFill>
              <a:uFill>
                <a:solidFill>
                  <a:srgbClr val="ffffff"/>
                </a:solidFill>
              </a:uFill>
              <a:latin typeface="Arial"/>
            </a:endParaRPr>
          </a:p>
        </p:txBody>
      </p:sp>
      <p:sp>
        <p:nvSpPr>
          <p:cNvPr id="217" name="CustomShape 5"/>
          <p:cNvSpPr/>
          <p:nvPr/>
        </p:nvSpPr>
        <p:spPr>
          <a:xfrm>
            <a:off x="98280" y="3731040"/>
            <a:ext cx="930600" cy="1171080"/>
          </a:xfrm>
          <a:prstGeom prst="roundRect">
            <a:avLst>
              <a:gd name="adj" fmla="val 16667"/>
            </a:avLst>
          </a:prstGeom>
          <a:solidFill>
            <a:srgbClr val="ffc000"/>
          </a:solidFill>
          <a:ln>
            <a:solidFill>
              <a:schemeClr val="lt1">
                <a:hueOff val="0"/>
                <a:satOff val="0"/>
                <a:lumOff val="0"/>
                <a:alphaOff val="0"/>
              </a:schemeClr>
            </a:solidFill>
            <a:round/>
          </a:ln>
        </p:spPr>
        <p:style>
          <a:lnRef idx="2"/>
          <a:fillRef idx="0"/>
          <a:effectRef idx="0"/>
          <a:fontRef idx="minor"/>
        </p:style>
        <p:txBody>
          <a:bodyPr lIns="216720" rIns="171360" tIns="131040" bIns="131040" anchor="ctr"/>
          <a:p>
            <a:pPr algn="ctr">
              <a:lnSpc>
                <a:spcPct val="90000"/>
              </a:lnSpc>
            </a:pPr>
            <a:r>
              <a:rPr b="1" lang="pt-BR" sz="4500" spc="-1" strike="noStrike">
                <a:solidFill>
                  <a:srgbClr val="ffffff"/>
                </a:solidFill>
                <a:uFill>
                  <a:solidFill>
                    <a:srgbClr val="ffffff"/>
                  </a:solidFill>
                </a:uFill>
                <a:latin typeface="Calibri"/>
              </a:rPr>
              <a:t>b)</a:t>
            </a:r>
            <a:endParaRPr b="0" lang="pt-BR" sz="1800" spc="-1" strike="noStrike">
              <a:solidFill>
                <a:srgbClr val="000000"/>
              </a:solidFill>
              <a:uFill>
                <a:solidFill>
                  <a:srgbClr val="ffffff"/>
                </a:solidFill>
              </a:uFill>
              <a:latin typeface="Arial"/>
            </a:endParaRPr>
          </a:p>
        </p:txBody>
      </p:sp>
      <p:sp>
        <p:nvSpPr>
          <p:cNvPr id="218" name="CustomShape 6"/>
          <p:cNvSpPr/>
          <p:nvPr/>
        </p:nvSpPr>
        <p:spPr>
          <a:xfrm rot="5400000">
            <a:off x="4332600" y="1983600"/>
            <a:ext cx="1477440" cy="799596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0000"/>
              </a:buClr>
              <a:buFont typeface="Symbol" charset="2"/>
              <a:buChar char=""/>
            </a:pPr>
            <a:r>
              <a:rPr b="0" lang="pt-BR" sz="3600" spc="-1" strike="noStrike">
                <a:solidFill>
                  <a:srgbClr val="ff0000"/>
                </a:solidFill>
                <a:uFill>
                  <a:solidFill>
                    <a:srgbClr val="ffffff"/>
                  </a:solidFill>
                </a:uFill>
                <a:latin typeface="Calibri"/>
              </a:rPr>
              <a:t>Medidas ambientais ou de engenharia, administrativas e de proteção respiratória.</a:t>
            </a:r>
            <a:endParaRPr b="0" lang="pt-BR" sz="1800" spc="-1" strike="noStrike">
              <a:solidFill>
                <a:srgbClr val="000000"/>
              </a:solidFill>
              <a:uFill>
                <a:solidFill>
                  <a:srgbClr val="ffffff"/>
                </a:solidFill>
              </a:uFill>
              <a:latin typeface="Arial"/>
            </a:endParaRPr>
          </a:p>
        </p:txBody>
      </p:sp>
      <p:sp>
        <p:nvSpPr>
          <p:cNvPr id="219" name="CustomShape 7"/>
          <p:cNvSpPr/>
          <p:nvPr/>
        </p:nvSpPr>
        <p:spPr>
          <a:xfrm>
            <a:off x="98280" y="5341320"/>
            <a:ext cx="950760" cy="1144800"/>
          </a:xfrm>
          <a:prstGeom prst="roundRect">
            <a:avLst>
              <a:gd name="adj" fmla="val 16667"/>
            </a:avLst>
          </a:prstGeom>
          <a:solidFill>
            <a:srgbClr val="ff0000"/>
          </a:solidFill>
          <a:ln>
            <a:solidFill>
              <a:schemeClr val="lt1">
                <a:hueOff val="0"/>
                <a:satOff val="0"/>
                <a:lumOff val="0"/>
                <a:alphaOff val="0"/>
              </a:schemeClr>
            </a:solidFill>
            <a:round/>
          </a:ln>
        </p:spPr>
        <p:style>
          <a:lnRef idx="2"/>
          <a:fillRef idx="0"/>
          <a:effectRef idx="0"/>
          <a:fontRef idx="minor"/>
        </p:style>
        <p:txBody>
          <a:bodyPr lIns="217800" rIns="171360" tIns="132120" bIns="132120" anchor="ctr"/>
          <a:p>
            <a:pPr algn="ctr">
              <a:lnSpc>
                <a:spcPct val="90000"/>
              </a:lnSpc>
            </a:pPr>
            <a:r>
              <a:rPr b="1" lang="pt-BR" sz="4500" spc="-1" strike="noStrike">
                <a:solidFill>
                  <a:srgbClr val="ffffff"/>
                </a:solidFill>
                <a:uFill>
                  <a:solidFill>
                    <a:srgbClr val="ffffff"/>
                  </a:solidFill>
                </a:uFill>
                <a:latin typeface="Calibri"/>
              </a:rPr>
              <a:t>c)</a:t>
            </a:r>
            <a:endParaRPr b="0" lang="pt-BR" sz="1800" spc="-1" strike="noStrike">
              <a:solidFill>
                <a:srgbClr val="000000"/>
              </a:solidFill>
              <a:uFill>
                <a:solidFill>
                  <a:srgbClr val="ffffff"/>
                </a:solidFill>
              </a:uFill>
              <a:latin typeface="Arial"/>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0" name="Imagem 1" descr=""/>
          <p:cNvPicPr/>
          <p:nvPr/>
        </p:nvPicPr>
        <p:blipFill>
          <a:blip r:embed="rId1"/>
          <a:stretch/>
        </p:blipFill>
        <p:spPr>
          <a:xfrm>
            <a:off x="254160" y="254160"/>
            <a:ext cx="8635680" cy="6349680"/>
          </a:xfrm>
          <a:prstGeom prst="rect">
            <a:avLst/>
          </a:prstGeom>
          <a:ln>
            <a:noFill/>
          </a:ln>
        </p:spPr>
      </p:pic>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TextShape 1"/>
          <p:cNvSpPr txBox="1"/>
          <p:nvPr/>
        </p:nvSpPr>
        <p:spPr>
          <a:xfrm>
            <a:off x="0" y="0"/>
            <a:ext cx="9143640" cy="1699920"/>
          </a:xfrm>
          <a:prstGeom prst="rect">
            <a:avLst/>
          </a:prstGeom>
          <a:solidFill>
            <a:srgbClr val="ffffff"/>
          </a:solidFill>
          <a:ln w="25560">
            <a:solidFill>
              <a:srgbClr val="000000"/>
            </a:solidFill>
            <a:round/>
          </a:ln>
        </p:spPr>
        <p:txBody>
          <a:bodyPr anchor="ctr"/>
          <a:p>
            <a:pPr marL="609480" indent="-609120" algn="ctr">
              <a:lnSpc>
                <a:spcPct val="100000"/>
              </a:lnSpc>
            </a:pPr>
            <a:r>
              <a:rPr b="0" lang="pt-BR" sz="4000" spc="-1" strike="noStrike">
                <a:solidFill>
                  <a:srgbClr val="000000"/>
                </a:solidFill>
                <a:uFill>
                  <a:solidFill>
                    <a:srgbClr val="ffffff"/>
                  </a:solidFill>
                </a:uFill>
                <a:latin typeface="Calibri"/>
              </a:rPr>
              <a:t>5 – Pensando em abrangência, qual a ordenação mais adequada dessas medidas?</a:t>
            </a:r>
            <a:endParaRPr b="0" lang="pt-BR" sz="4400" spc="-1" strike="noStrike">
              <a:solidFill>
                <a:srgbClr val="000000"/>
              </a:solidFill>
              <a:uFill>
                <a:solidFill>
                  <a:srgbClr val="ffffff"/>
                </a:solidFill>
              </a:uFill>
              <a:latin typeface="Arial"/>
            </a:endParaRPr>
          </a:p>
        </p:txBody>
      </p:sp>
      <p:sp>
        <p:nvSpPr>
          <p:cNvPr id="222" name="CustomShape 2"/>
          <p:cNvSpPr/>
          <p:nvPr/>
        </p:nvSpPr>
        <p:spPr>
          <a:xfrm rot="5400000">
            <a:off x="4221360" y="-1402200"/>
            <a:ext cx="1634040" cy="7977600"/>
          </a:xfrm>
          <a:prstGeom prst="round2SameRect">
            <a:avLst>
              <a:gd name="adj1" fmla="val 16667"/>
              <a:gd name="adj2" fmla="val 0"/>
            </a:avLst>
          </a:prstGeom>
          <a:solidFill>
            <a:srgbClr val="00b050"/>
          </a:solid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ffff"/>
              </a:buClr>
              <a:buFont typeface="Symbol" charset="2"/>
              <a:buChar char=""/>
            </a:pPr>
            <a:r>
              <a:rPr b="0" lang="pt-BR" sz="3600" spc="-1" strike="noStrike">
                <a:solidFill>
                  <a:srgbClr val="ffffff"/>
                </a:solidFill>
                <a:uFill>
                  <a:solidFill>
                    <a:srgbClr val="ffffff"/>
                  </a:solidFill>
                </a:uFill>
                <a:latin typeface="Calibri"/>
              </a:rPr>
              <a:t>Medidas administrativas, ambientais ou de engenharia e proteção respiratória.</a:t>
            </a:r>
            <a:endParaRPr b="0" lang="pt-BR" sz="1800" spc="-1" strike="noStrike">
              <a:solidFill>
                <a:srgbClr val="000000"/>
              </a:solidFill>
              <a:uFill>
                <a:solidFill>
                  <a:srgbClr val="ffffff"/>
                </a:solidFill>
              </a:uFill>
              <a:latin typeface="Arial"/>
            </a:endParaRPr>
          </a:p>
        </p:txBody>
      </p:sp>
      <p:sp>
        <p:nvSpPr>
          <p:cNvPr id="223" name="CustomShape 3"/>
          <p:cNvSpPr/>
          <p:nvPr/>
        </p:nvSpPr>
        <p:spPr>
          <a:xfrm>
            <a:off x="98280" y="2054880"/>
            <a:ext cx="950760" cy="1127880"/>
          </a:xfrm>
          <a:prstGeom prst="roundRect">
            <a:avLst>
              <a:gd name="adj" fmla="val 16667"/>
            </a:avLst>
          </a:prstGeom>
          <a:solidFill>
            <a:srgbClr val="00b050"/>
          </a:solidFill>
          <a:ln>
            <a:solidFill>
              <a:schemeClr val="lt1">
                <a:hueOff val="0"/>
                <a:satOff val="0"/>
                <a:lumOff val="0"/>
                <a:alphaOff val="0"/>
              </a:schemeClr>
            </a:solidFill>
            <a:round/>
          </a:ln>
        </p:spPr>
        <p:style>
          <a:lnRef idx="2"/>
          <a:fillRef idx="0"/>
          <a:effectRef idx="0"/>
          <a:fontRef idx="minor"/>
        </p:style>
        <p:txBody>
          <a:bodyPr lIns="217800" rIns="171360" tIns="132120" bIns="132120" anchor="ctr"/>
          <a:p>
            <a:pPr algn="ctr">
              <a:lnSpc>
                <a:spcPct val="90000"/>
              </a:lnSpc>
            </a:pPr>
            <a:r>
              <a:rPr b="1" lang="pt-BR" sz="4500" spc="-1" strike="noStrike">
                <a:solidFill>
                  <a:srgbClr val="ffffff"/>
                </a:solidFill>
                <a:uFill>
                  <a:solidFill>
                    <a:srgbClr val="ffffff"/>
                  </a:solidFill>
                </a:uFill>
                <a:latin typeface="Calibri"/>
              </a:rPr>
              <a:t>a)</a:t>
            </a:r>
            <a:endParaRPr b="0" lang="pt-BR" sz="1800" spc="-1" strike="noStrike">
              <a:solidFill>
                <a:srgbClr val="000000"/>
              </a:solidFill>
              <a:uFill>
                <a:solidFill>
                  <a:srgbClr val="ffffff"/>
                </a:solidFill>
              </a:uFill>
              <a:latin typeface="Arial"/>
            </a:endParaRPr>
          </a:p>
        </p:txBody>
      </p:sp>
      <p:sp>
        <p:nvSpPr>
          <p:cNvPr id="224" name="CustomShape 4"/>
          <p:cNvSpPr/>
          <p:nvPr/>
        </p:nvSpPr>
        <p:spPr>
          <a:xfrm rot="5400000">
            <a:off x="4305960" y="300240"/>
            <a:ext cx="1389240" cy="799776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c000"/>
              </a:buClr>
              <a:buFont typeface="Symbol" charset="2"/>
              <a:buChar char=""/>
            </a:pPr>
            <a:r>
              <a:rPr b="0" lang="pt-BR" sz="3600" spc="-1" strike="noStrike">
                <a:solidFill>
                  <a:srgbClr val="ffc000"/>
                </a:solidFill>
                <a:uFill>
                  <a:solidFill>
                    <a:srgbClr val="ffffff"/>
                  </a:solidFill>
                </a:uFill>
                <a:latin typeface="Calibri"/>
              </a:rPr>
              <a:t>Proteção respiratória, medidas administrativas e ambientais ou de engenharia.</a:t>
            </a:r>
            <a:endParaRPr b="0" lang="pt-BR" sz="1800" spc="-1" strike="noStrike">
              <a:solidFill>
                <a:srgbClr val="000000"/>
              </a:solidFill>
              <a:uFill>
                <a:solidFill>
                  <a:srgbClr val="ffffff"/>
                </a:solidFill>
              </a:uFill>
              <a:latin typeface="Arial"/>
            </a:endParaRPr>
          </a:p>
        </p:txBody>
      </p:sp>
      <p:sp>
        <p:nvSpPr>
          <p:cNvPr id="225" name="CustomShape 5"/>
          <p:cNvSpPr/>
          <p:nvPr/>
        </p:nvSpPr>
        <p:spPr>
          <a:xfrm>
            <a:off x="98280" y="3731040"/>
            <a:ext cx="930600" cy="1171080"/>
          </a:xfrm>
          <a:prstGeom prst="roundRect">
            <a:avLst>
              <a:gd name="adj" fmla="val 16667"/>
            </a:avLst>
          </a:prstGeom>
          <a:solidFill>
            <a:srgbClr val="ffc000"/>
          </a:solidFill>
          <a:ln>
            <a:solidFill>
              <a:schemeClr val="lt1">
                <a:hueOff val="0"/>
                <a:satOff val="0"/>
                <a:lumOff val="0"/>
                <a:alphaOff val="0"/>
              </a:schemeClr>
            </a:solidFill>
            <a:round/>
          </a:ln>
        </p:spPr>
        <p:style>
          <a:lnRef idx="2"/>
          <a:fillRef idx="0"/>
          <a:effectRef idx="0"/>
          <a:fontRef idx="minor"/>
        </p:style>
        <p:txBody>
          <a:bodyPr lIns="216720" rIns="171360" tIns="131040" bIns="131040" anchor="ctr"/>
          <a:p>
            <a:pPr algn="ctr">
              <a:lnSpc>
                <a:spcPct val="90000"/>
              </a:lnSpc>
            </a:pPr>
            <a:r>
              <a:rPr b="1" lang="pt-BR" sz="4500" spc="-1" strike="noStrike">
                <a:solidFill>
                  <a:srgbClr val="ffffff"/>
                </a:solidFill>
                <a:uFill>
                  <a:solidFill>
                    <a:srgbClr val="ffffff"/>
                  </a:solidFill>
                </a:uFill>
                <a:latin typeface="Calibri"/>
              </a:rPr>
              <a:t>b)</a:t>
            </a:r>
            <a:endParaRPr b="0" lang="pt-BR" sz="1800" spc="-1" strike="noStrike">
              <a:solidFill>
                <a:srgbClr val="000000"/>
              </a:solidFill>
              <a:uFill>
                <a:solidFill>
                  <a:srgbClr val="ffffff"/>
                </a:solidFill>
              </a:uFill>
              <a:latin typeface="Arial"/>
            </a:endParaRPr>
          </a:p>
        </p:txBody>
      </p:sp>
      <p:sp>
        <p:nvSpPr>
          <p:cNvPr id="226" name="CustomShape 6"/>
          <p:cNvSpPr/>
          <p:nvPr/>
        </p:nvSpPr>
        <p:spPr>
          <a:xfrm rot="5400000">
            <a:off x="4332600" y="1983600"/>
            <a:ext cx="1477440" cy="799596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0000"/>
              </a:buClr>
              <a:buFont typeface="Symbol" charset="2"/>
              <a:buChar char=""/>
            </a:pPr>
            <a:r>
              <a:rPr b="0" lang="pt-BR" sz="3600" spc="-1" strike="noStrike">
                <a:solidFill>
                  <a:srgbClr val="ff0000"/>
                </a:solidFill>
                <a:uFill>
                  <a:solidFill>
                    <a:srgbClr val="ffffff"/>
                  </a:solidFill>
                </a:uFill>
                <a:latin typeface="Calibri"/>
              </a:rPr>
              <a:t>Medidas ambientais ou de engenharia, administrativas e de proteção respiratória.</a:t>
            </a:r>
            <a:endParaRPr b="0" lang="pt-BR" sz="1800" spc="-1" strike="noStrike">
              <a:solidFill>
                <a:srgbClr val="000000"/>
              </a:solidFill>
              <a:uFill>
                <a:solidFill>
                  <a:srgbClr val="ffffff"/>
                </a:solidFill>
              </a:uFill>
              <a:latin typeface="Arial"/>
            </a:endParaRPr>
          </a:p>
        </p:txBody>
      </p:sp>
      <p:sp>
        <p:nvSpPr>
          <p:cNvPr id="227" name="CustomShape 7"/>
          <p:cNvSpPr/>
          <p:nvPr/>
        </p:nvSpPr>
        <p:spPr>
          <a:xfrm>
            <a:off x="98280" y="5341320"/>
            <a:ext cx="950760" cy="1144800"/>
          </a:xfrm>
          <a:prstGeom prst="roundRect">
            <a:avLst>
              <a:gd name="adj" fmla="val 16667"/>
            </a:avLst>
          </a:prstGeom>
          <a:solidFill>
            <a:srgbClr val="ff0000"/>
          </a:solidFill>
          <a:ln>
            <a:solidFill>
              <a:schemeClr val="lt1">
                <a:hueOff val="0"/>
                <a:satOff val="0"/>
                <a:lumOff val="0"/>
                <a:alphaOff val="0"/>
              </a:schemeClr>
            </a:solidFill>
            <a:round/>
          </a:ln>
        </p:spPr>
        <p:style>
          <a:lnRef idx="2"/>
          <a:fillRef idx="0"/>
          <a:effectRef idx="0"/>
          <a:fontRef idx="minor"/>
        </p:style>
        <p:txBody>
          <a:bodyPr lIns="217800" rIns="171360" tIns="132120" bIns="132120" anchor="ctr"/>
          <a:p>
            <a:pPr algn="ctr">
              <a:lnSpc>
                <a:spcPct val="90000"/>
              </a:lnSpc>
            </a:pPr>
            <a:r>
              <a:rPr b="1" lang="pt-BR" sz="4500" spc="-1" strike="noStrike">
                <a:solidFill>
                  <a:srgbClr val="ffffff"/>
                </a:solidFill>
                <a:uFill>
                  <a:solidFill>
                    <a:srgbClr val="ffffff"/>
                  </a:solidFill>
                </a:uFill>
                <a:latin typeface="Calibri"/>
              </a:rPr>
              <a:t>c)</a:t>
            </a:r>
            <a:endParaRPr b="0" lang="pt-BR" sz="1800" spc="-1" strike="noStrike">
              <a:solidFill>
                <a:srgbClr val="000000"/>
              </a:solidFill>
              <a:uFill>
                <a:solidFill>
                  <a:srgbClr val="ffffff"/>
                </a:solidFill>
              </a:uFill>
              <a:latin typeface="Arial"/>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228" name="TextShape 1"/>
          <p:cNvSpPr txBox="1"/>
          <p:nvPr/>
        </p:nvSpPr>
        <p:spPr>
          <a:xfrm>
            <a:off x="107640" y="33264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Medidas de controle de infecção do </a:t>
            </a:r>
            <a:r>
              <a:rPr b="1" i="1" lang="pt-BR" sz="4800" spc="-1" strike="noStrike">
                <a:solidFill>
                  <a:srgbClr val="002060"/>
                </a:solidFill>
                <a:uFill>
                  <a:solidFill>
                    <a:srgbClr val="ffffff"/>
                  </a:solidFill>
                </a:uFill>
                <a:latin typeface="Calibri"/>
              </a:rPr>
              <a:t>Mtb</a:t>
            </a:r>
            <a:endParaRPr b="0" lang="pt-BR" sz="4400" spc="-1" strike="noStrike">
              <a:solidFill>
                <a:srgbClr val="000000"/>
              </a:solidFill>
              <a:uFill>
                <a:solidFill>
                  <a:srgbClr val="ffffff"/>
                </a:solidFill>
              </a:uFill>
              <a:latin typeface="Arial"/>
            </a:endParaRPr>
          </a:p>
        </p:txBody>
      </p:sp>
      <p:sp>
        <p:nvSpPr>
          <p:cNvPr id="229" name="CustomShape 2"/>
          <p:cNvSpPr/>
          <p:nvPr/>
        </p:nvSpPr>
        <p:spPr>
          <a:xfrm>
            <a:off x="504720" y="2237760"/>
            <a:ext cx="8191080" cy="1063080"/>
          </a:xfrm>
          <a:prstGeom prst="rect">
            <a:avLst/>
          </a:prstGeom>
          <a:ln>
            <a:round/>
          </a:ln>
        </p:spPr>
        <p:style>
          <a:lnRef idx="2">
            <a:schemeClr val="accent1"/>
          </a:lnRef>
          <a:fillRef idx="1">
            <a:schemeClr val="lt1"/>
          </a:fillRef>
          <a:effectRef idx="0">
            <a:schemeClr val="accent1"/>
          </a:effectRef>
          <a:fontRef idx="minor"/>
        </p:style>
      </p:sp>
      <p:sp>
        <p:nvSpPr>
          <p:cNvPr id="230" name="CustomShape 3"/>
          <p:cNvSpPr/>
          <p:nvPr/>
        </p:nvSpPr>
        <p:spPr>
          <a:xfrm>
            <a:off x="492840" y="3285000"/>
            <a:ext cx="8231400" cy="904680"/>
          </a:xfrm>
          <a:custGeom>
            <a:avLst/>
            <a:gdLst/>
            <a:ahLst/>
            <a:rect l="l" t="t" r="r" b="b"/>
            <a:pathLst>
              <a:path w="21600" h="21600">
                <a:moveTo>
                  <a:pt x="0" y="0"/>
                </a:moveTo>
                <a:lnTo>
                  <a:pt x="5400" y="21600"/>
                </a:lnTo>
                <a:lnTo>
                  <a:pt x="16200" y="21600"/>
                </a:lnTo>
                <a:lnTo>
                  <a:pt x="21600" y="0"/>
                </a:lnTo>
                <a:close/>
              </a:path>
            </a:pathLst>
          </a:custGeom>
          <a:solidFill>
            <a:srgbClr val="c0c0c0"/>
          </a:solidFill>
          <a:ln w="9360">
            <a:solidFill>
              <a:srgbClr val="003399"/>
            </a:solidFill>
            <a:miter/>
          </a:ln>
        </p:spPr>
        <p:style>
          <a:lnRef idx="0"/>
          <a:fillRef idx="0"/>
          <a:effectRef idx="0"/>
          <a:fontRef idx="minor"/>
        </p:style>
      </p:sp>
      <p:sp>
        <p:nvSpPr>
          <p:cNvPr id="231" name="CustomShape 4"/>
          <p:cNvSpPr/>
          <p:nvPr/>
        </p:nvSpPr>
        <p:spPr>
          <a:xfrm>
            <a:off x="1525680" y="4501800"/>
            <a:ext cx="6084000" cy="707040"/>
          </a:xfrm>
          <a:custGeom>
            <a:avLst/>
            <a:gdLst/>
            <a:ahLst/>
            <a:rect l="l" t="t" r="r" b="b"/>
            <a:pathLst>
              <a:path w="21600" h="21600">
                <a:moveTo>
                  <a:pt x="0" y="0"/>
                </a:moveTo>
                <a:lnTo>
                  <a:pt x="5400" y="21600"/>
                </a:lnTo>
                <a:lnTo>
                  <a:pt x="16200" y="21600"/>
                </a:lnTo>
                <a:lnTo>
                  <a:pt x="21600" y="0"/>
                </a:lnTo>
                <a:close/>
              </a:path>
            </a:pathLst>
          </a:custGeom>
          <a:solidFill>
            <a:srgbClr val="c0c0c0"/>
          </a:solidFill>
          <a:ln w="9360">
            <a:solidFill>
              <a:srgbClr val="003399"/>
            </a:solidFill>
            <a:miter/>
          </a:ln>
        </p:spPr>
        <p:style>
          <a:lnRef idx="0"/>
          <a:fillRef idx="0"/>
          <a:effectRef idx="0"/>
          <a:fontRef idx="minor"/>
        </p:style>
      </p:sp>
      <p:sp>
        <p:nvSpPr>
          <p:cNvPr id="232" name="CustomShape 5"/>
          <p:cNvSpPr/>
          <p:nvPr/>
        </p:nvSpPr>
        <p:spPr>
          <a:xfrm>
            <a:off x="1524960" y="3456000"/>
            <a:ext cx="6087600" cy="1188720"/>
          </a:xfrm>
          <a:prstGeom prst="rect">
            <a:avLst/>
          </a:prstGeom>
          <a:solidFill>
            <a:srgbClr val="ffffff"/>
          </a:solidFill>
          <a:ln w="9360">
            <a:solidFill>
              <a:srgbClr val="003399"/>
            </a:solidFill>
            <a:miter/>
          </a:ln>
        </p:spPr>
        <p:style>
          <a:lnRef idx="0"/>
          <a:fillRef idx="0"/>
          <a:effectRef idx="0"/>
          <a:fontRef idx="minor"/>
        </p:style>
      </p:sp>
      <p:sp>
        <p:nvSpPr>
          <p:cNvPr id="233" name="CustomShape 6"/>
          <p:cNvSpPr/>
          <p:nvPr/>
        </p:nvSpPr>
        <p:spPr>
          <a:xfrm>
            <a:off x="2343960" y="5638680"/>
            <a:ext cx="4430880" cy="182880"/>
          </a:xfrm>
          <a:custGeom>
            <a:avLst/>
            <a:gdLst/>
            <a:ahLst/>
            <a:rect l="l" t="t" r="r" b="b"/>
            <a:pathLst>
              <a:path w="21600" h="21600">
                <a:moveTo>
                  <a:pt x="0" y="0"/>
                </a:moveTo>
                <a:lnTo>
                  <a:pt x="5400" y="21600"/>
                </a:lnTo>
                <a:lnTo>
                  <a:pt x="16200" y="21600"/>
                </a:lnTo>
                <a:lnTo>
                  <a:pt x="21600" y="0"/>
                </a:lnTo>
                <a:close/>
              </a:path>
            </a:pathLst>
          </a:custGeom>
          <a:solidFill>
            <a:srgbClr val="c0c0c0"/>
          </a:solidFill>
          <a:ln w="9360">
            <a:solidFill>
              <a:srgbClr val="003399"/>
            </a:solidFill>
            <a:miter/>
          </a:ln>
        </p:spPr>
        <p:style>
          <a:lnRef idx="0"/>
          <a:fillRef idx="0"/>
          <a:effectRef idx="0"/>
          <a:fontRef idx="minor"/>
        </p:style>
      </p:sp>
      <p:sp>
        <p:nvSpPr>
          <p:cNvPr id="234" name="CustomShape 7"/>
          <p:cNvSpPr/>
          <p:nvPr/>
        </p:nvSpPr>
        <p:spPr>
          <a:xfrm>
            <a:off x="2339280" y="4723560"/>
            <a:ext cx="4436640" cy="984600"/>
          </a:xfrm>
          <a:prstGeom prst="rect">
            <a:avLst/>
          </a:prstGeom>
          <a:solidFill>
            <a:srgbClr val="ffffff"/>
          </a:solidFill>
          <a:ln w="9360">
            <a:solidFill>
              <a:srgbClr val="003399"/>
            </a:solidFill>
            <a:miter/>
          </a:ln>
        </p:spPr>
        <p:style>
          <a:lnRef idx="0"/>
          <a:fillRef idx="0"/>
          <a:effectRef idx="0"/>
          <a:fontRef idx="minor"/>
        </p:style>
      </p:sp>
      <p:sp>
        <p:nvSpPr>
          <p:cNvPr id="235" name="CustomShape 8"/>
          <p:cNvSpPr/>
          <p:nvPr/>
        </p:nvSpPr>
        <p:spPr>
          <a:xfrm>
            <a:off x="1958040" y="2289600"/>
            <a:ext cx="6738120" cy="913320"/>
          </a:xfrm>
          <a:prstGeom prst="rect">
            <a:avLst/>
          </a:prstGeom>
          <a:noFill/>
          <a:ln>
            <a:noFill/>
          </a:ln>
        </p:spPr>
        <p:style>
          <a:lnRef idx="0"/>
          <a:fillRef idx="0"/>
          <a:effectRef idx="0"/>
          <a:fontRef idx="minor"/>
        </p:style>
        <p:txBody>
          <a:bodyPr lIns="90000" rIns="90000" tIns="45000" bIns="45000"/>
          <a:p>
            <a:pPr algn="just">
              <a:lnSpc>
                <a:spcPct val="100000"/>
              </a:lnSpc>
            </a:pPr>
            <a:r>
              <a:rPr b="1" lang="pt-BR" sz="1800" spc="-1" strike="noStrike">
                <a:solidFill>
                  <a:srgbClr val="002060"/>
                </a:solidFill>
                <a:uFill>
                  <a:solidFill>
                    <a:srgbClr val="ffffff"/>
                  </a:solidFill>
                </a:uFill>
                <a:latin typeface="Arial"/>
              </a:rPr>
              <a:t>Medidas administrativas:</a:t>
            </a:r>
            <a:r>
              <a:rPr b="0" lang="pt-BR" sz="1800" spc="-1" strike="noStrike">
                <a:solidFill>
                  <a:srgbClr val="002060"/>
                </a:solidFill>
                <a:uFill>
                  <a:solidFill>
                    <a:srgbClr val="ffffff"/>
                  </a:solidFill>
                </a:uFill>
                <a:latin typeface="Arial"/>
              </a:rPr>
              <a:t> redução do risco de exposição por mudanças de prática no atendimento às pessoas com sinais sugestivos ou diagnóstico de TB em período de transmissão.</a:t>
            </a:r>
            <a:endParaRPr b="0" lang="pt-BR" sz="1800" spc="-1" strike="noStrike">
              <a:solidFill>
                <a:srgbClr val="000000"/>
              </a:solidFill>
              <a:uFill>
                <a:solidFill>
                  <a:srgbClr val="ffffff"/>
                </a:solidFill>
              </a:uFill>
              <a:latin typeface="Arial"/>
            </a:endParaRPr>
          </a:p>
        </p:txBody>
      </p:sp>
      <p:sp>
        <p:nvSpPr>
          <p:cNvPr id="236" name="CustomShape 9"/>
          <p:cNvSpPr/>
          <p:nvPr/>
        </p:nvSpPr>
        <p:spPr>
          <a:xfrm>
            <a:off x="3003120" y="3574440"/>
            <a:ext cx="4529520" cy="913320"/>
          </a:xfrm>
          <a:prstGeom prst="rect">
            <a:avLst/>
          </a:prstGeom>
          <a:noFill/>
          <a:ln>
            <a:noFill/>
          </a:ln>
        </p:spPr>
        <p:style>
          <a:lnRef idx="0"/>
          <a:fillRef idx="0"/>
          <a:effectRef idx="0"/>
          <a:fontRef idx="minor"/>
        </p:style>
        <p:txBody>
          <a:bodyPr lIns="90000" rIns="90000" tIns="45000" bIns="45000"/>
          <a:p>
            <a:pPr algn="just">
              <a:lnSpc>
                <a:spcPct val="100000"/>
              </a:lnSpc>
            </a:pPr>
            <a:r>
              <a:rPr b="1" lang="pt-BR" sz="1800" spc="-1" strike="noStrike">
                <a:solidFill>
                  <a:srgbClr val="002060"/>
                </a:solidFill>
                <a:uFill>
                  <a:solidFill>
                    <a:srgbClr val="ffffff"/>
                  </a:solidFill>
                </a:uFill>
                <a:latin typeface="Arial"/>
              </a:rPr>
              <a:t>Medidas Ambientais: </a:t>
            </a:r>
            <a:r>
              <a:rPr b="0" lang="pt-BR" sz="1800" spc="-1" strike="noStrike">
                <a:solidFill>
                  <a:srgbClr val="002060"/>
                </a:solidFill>
                <a:uFill>
                  <a:solidFill>
                    <a:srgbClr val="ffffff"/>
                  </a:solidFill>
                </a:uFill>
                <a:latin typeface="Arial"/>
              </a:rPr>
              <a:t>Prevenção da disseminação e redução da concentração de partículas infectantes.</a:t>
            </a:r>
            <a:endParaRPr b="0" lang="pt-BR" sz="1800" spc="-1" strike="noStrike">
              <a:solidFill>
                <a:srgbClr val="000000"/>
              </a:solidFill>
              <a:uFill>
                <a:solidFill>
                  <a:srgbClr val="ffffff"/>
                </a:solidFill>
              </a:uFill>
              <a:latin typeface="Arial"/>
            </a:endParaRPr>
          </a:p>
        </p:txBody>
      </p:sp>
      <p:sp>
        <p:nvSpPr>
          <p:cNvPr id="237" name="CustomShape 10"/>
          <p:cNvSpPr/>
          <p:nvPr/>
        </p:nvSpPr>
        <p:spPr>
          <a:xfrm>
            <a:off x="3309480" y="4741920"/>
            <a:ext cx="3465360" cy="913320"/>
          </a:xfrm>
          <a:prstGeom prst="rect">
            <a:avLst/>
          </a:prstGeom>
          <a:noFill/>
          <a:ln>
            <a:noFill/>
          </a:ln>
        </p:spPr>
        <p:style>
          <a:lnRef idx="0"/>
          <a:fillRef idx="0"/>
          <a:effectRef idx="0"/>
          <a:fontRef idx="minor"/>
        </p:style>
        <p:txBody>
          <a:bodyPr lIns="90000" rIns="90000" tIns="45000" bIns="45000"/>
          <a:p>
            <a:pPr algn="just">
              <a:lnSpc>
                <a:spcPct val="100000"/>
              </a:lnSpc>
            </a:pPr>
            <a:r>
              <a:rPr b="1" lang="pt-BR" sz="1800" spc="-1" strike="noStrike">
                <a:solidFill>
                  <a:srgbClr val="002060"/>
                </a:solidFill>
                <a:uFill>
                  <a:solidFill>
                    <a:srgbClr val="ffffff"/>
                  </a:solidFill>
                </a:uFill>
                <a:latin typeface="Arial"/>
              </a:rPr>
              <a:t>Proteção Respiratória:</a:t>
            </a:r>
            <a:r>
              <a:rPr b="0" lang="pt-BR" sz="1800" spc="-1" strike="noStrike">
                <a:solidFill>
                  <a:srgbClr val="002060"/>
                </a:solidFill>
                <a:uFill>
                  <a:solidFill>
                    <a:srgbClr val="ffffff"/>
                  </a:solidFill>
                </a:uFill>
                <a:latin typeface="Arial"/>
              </a:rPr>
              <a:t> </a:t>
            </a:r>
            <a:endParaRPr b="0" lang="pt-BR" sz="1800" spc="-1" strike="noStrike">
              <a:solidFill>
                <a:srgbClr val="000000"/>
              </a:solidFill>
              <a:uFill>
                <a:solidFill>
                  <a:srgbClr val="ffffff"/>
                </a:solidFill>
              </a:uFill>
              <a:latin typeface="Arial"/>
            </a:endParaRPr>
          </a:p>
          <a:p>
            <a:pPr algn="just">
              <a:lnSpc>
                <a:spcPct val="100000"/>
              </a:lnSpc>
            </a:pPr>
            <a:r>
              <a:rPr b="0" lang="pt-BR" sz="1800" spc="-1" strike="noStrike">
                <a:solidFill>
                  <a:srgbClr val="002060"/>
                </a:solidFill>
                <a:uFill>
                  <a:solidFill>
                    <a:srgbClr val="ffffff"/>
                  </a:solidFill>
                </a:uFill>
                <a:latin typeface="Arial"/>
              </a:rPr>
              <a:t>Reduzir o risco de infecção entre as pessoas expostas.</a:t>
            </a:r>
            <a:endParaRPr b="0" lang="pt-BR" sz="1800" spc="-1" strike="noStrike">
              <a:solidFill>
                <a:srgbClr val="000000"/>
              </a:solidFill>
              <a:uFill>
                <a:solidFill>
                  <a:srgbClr val="ffffff"/>
                </a:solidFill>
              </a:uFill>
              <a:latin typeface="Arial"/>
            </a:endParaRPr>
          </a:p>
        </p:txBody>
      </p:sp>
      <p:pic>
        <p:nvPicPr>
          <p:cNvPr id="238" name="" descr=""/>
          <p:cNvPicPr/>
          <p:nvPr/>
        </p:nvPicPr>
        <p:blipFill>
          <a:blip r:embed="rId1"/>
          <a:stretch/>
        </p:blipFill>
        <p:spPr>
          <a:xfrm>
            <a:off x="495360" y="2311560"/>
            <a:ext cx="1384200" cy="901800"/>
          </a:xfrm>
          <a:prstGeom prst="rect">
            <a:avLst/>
          </a:prstGeom>
          <a:ln>
            <a:noFill/>
          </a:ln>
        </p:spPr>
      </p:pic>
      <p:pic>
        <p:nvPicPr>
          <p:cNvPr id="239" name="" descr=""/>
          <p:cNvPicPr/>
          <p:nvPr/>
        </p:nvPicPr>
        <p:blipFill>
          <a:blip r:embed="rId2"/>
          <a:stretch/>
        </p:blipFill>
        <p:spPr>
          <a:xfrm>
            <a:off x="1511280" y="3505320"/>
            <a:ext cx="1359000" cy="1015920"/>
          </a:xfrm>
          <a:prstGeom prst="rect">
            <a:avLst/>
          </a:prstGeom>
          <a:ln>
            <a:noFill/>
          </a:ln>
        </p:spPr>
      </p:pic>
      <p:pic>
        <p:nvPicPr>
          <p:cNvPr id="240" name="" descr=""/>
          <p:cNvPicPr/>
          <p:nvPr/>
        </p:nvPicPr>
        <p:blipFill>
          <a:blip r:embed="rId3"/>
          <a:stretch/>
        </p:blipFill>
        <p:spPr>
          <a:xfrm>
            <a:off x="2336760" y="4775040"/>
            <a:ext cx="965160" cy="851040"/>
          </a:xfrm>
          <a:prstGeom prst="rect">
            <a:avLst/>
          </a:prstGeom>
          <a:ln>
            <a:noFill/>
          </a:ln>
        </p:spPr>
      </p:pic>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f1de"/>
        </a:solidFill>
      </p:bgPr>
    </p:bg>
    <p:spTree>
      <p:nvGrpSpPr>
        <p:cNvPr id="1" name=""/>
        <p:cNvGrpSpPr/>
        <p:nvPr/>
      </p:nvGrpSpPr>
      <p:grpSpPr>
        <a:xfrm>
          <a:off x="0" y="0"/>
          <a:ext cx="0" cy="0"/>
          <a:chOff x="0" y="0"/>
          <a:chExt cx="0" cy="0"/>
        </a:xfrm>
      </p:grpSpPr>
      <p:sp>
        <p:nvSpPr>
          <p:cNvPr id="241" name="TextShape 1"/>
          <p:cNvSpPr txBox="1"/>
          <p:nvPr/>
        </p:nvSpPr>
        <p:spPr>
          <a:xfrm>
            <a:off x="251640" y="1340640"/>
            <a:ext cx="8640720" cy="5040360"/>
          </a:xfrm>
          <a:prstGeom prst="rect">
            <a:avLst/>
          </a:prstGeom>
          <a:noFill/>
          <a:ln>
            <a:noFill/>
          </a:ln>
        </p:spPr>
        <p:txBody>
          <a:bodyPr/>
          <a:p>
            <a:pPr algn="ctr">
              <a:lnSpc>
                <a:spcPct val="100000"/>
              </a:lnSpc>
            </a:pPr>
            <a:r>
              <a:rPr b="0" lang="pt-BR" sz="4800" spc="-1" strike="noStrike">
                <a:solidFill>
                  <a:srgbClr val="006600"/>
                </a:solidFill>
                <a:uFill>
                  <a:solidFill>
                    <a:srgbClr val="ffffff"/>
                  </a:solidFill>
                </a:uFill>
                <a:latin typeface="Calibri"/>
              </a:rPr>
              <a:t>A UBS funciona numa casa adaptada.</a:t>
            </a:r>
            <a:endParaRPr b="0" lang="pt-BR" sz="3200" spc="-1" strike="noStrike">
              <a:solidFill>
                <a:srgbClr val="000000"/>
              </a:solidFill>
              <a:uFill>
                <a:solidFill>
                  <a:srgbClr val="ffffff"/>
                </a:solidFill>
              </a:uFill>
              <a:latin typeface="Calibri"/>
            </a:endParaRPr>
          </a:p>
          <a:p>
            <a:pPr algn="ctr">
              <a:lnSpc>
                <a:spcPct val="100000"/>
              </a:lnSpc>
            </a:pPr>
            <a:endParaRPr b="0" lang="pt-BR" sz="3200" spc="-1" strike="noStrike">
              <a:solidFill>
                <a:srgbClr val="000000"/>
              </a:solidFill>
              <a:uFill>
                <a:solidFill>
                  <a:srgbClr val="ffffff"/>
                </a:solidFill>
              </a:uFill>
              <a:latin typeface="Calibri"/>
            </a:endParaRPr>
          </a:p>
          <a:p>
            <a:pPr algn="ctr">
              <a:lnSpc>
                <a:spcPct val="100000"/>
              </a:lnSpc>
            </a:pPr>
            <a:r>
              <a:rPr b="0" lang="pt-BR" sz="4800" spc="-1" strike="noStrike">
                <a:solidFill>
                  <a:srgbClr val="006600"/>
                </a:solidFill>
                <a:uFill>
                  <a:solidFill>
                    <a:srgbClr val="ffffff"/>
                  </a:solidFill>
                </a:uFill>
                <a:latin typeface="Calibri"/>
              </a:rPr>
              <a:t>MMS, ficou </a:t>
            </a:r>
            <a:r>
              <a:rPr b="1" lang="pt-BR" sz="4800" spc="-1" strike="noStrike">
                <a:solidFill>
                  <a:srgbClr val="006600"/>
                </a:solidFill>
                <a:uFill>
                  <a:solidFill>
                    <a:srgbClr val="ffffff"/>
                  </a:solidFill>
                </a:uFill>
                <a:latin typeface="Calibri"/>
              </a:rPr>
              <a:t>três horas </a:t>
            </a:r>
            <a:r>
              <a:rPr b="0" lang="pt-BR" sz="4800" spc="-1" strike="noStrike">
                <a:solidFill>
                  <a:srgbClr val="006600"/>
                </a:solidFill>
                <a:uFill>
                  <a:solidFill>
                    <a:srgbClr val="ffffff"/>
                  </a:solidFill>
                </a:uFill>
                <a:latin typeface="Calibri"/>
              </a:rPr>
              <a:t>aguardando a consulta. </a:t>
            </a:r>
            <a:endParaRPr b="0" lang="pt-BR" sz="3200" spc="-1" strike="noStrike">
              <a:solidFill>
                <a:srgbClr val="000000"/>
              </a:solidFill>
              <a:uFill>
                <a:solidFill>
                  <a:srgbClr val="ffffff"/>
                </a:solidFill>
              </a:uFill>
              <a:latin typeface="Calibri"/>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f1de"/>
        </a:solidFill>
      </p:bgPr>
    </p:bg>
    <p:spTree>
      <p:nvGrpSpPr>
        <p:cNvPr id="1" name=""/>
        <p:cNvGrpSpPr/>
        <p:nvPr/>
      </p:nvGrpSpPr>
      <p:grpSpPr>
        <a:xfrm>
          <a:off x="0" y="0"/>
          <a:ext cx="0" cy="0"/>
          <a:chOff x="0" y="0"/>
          <a:chExt cx="0" cy="0"/>
        </a:xfrm>
      </p:grpSpPr>
      <p:sp>
        <p:nvSpPr>
          <p:cNvPr id="127" name="TextShape 1"/>
          <p:cNvSpPr txBox="1"/>
          <p:nvPr/>
        </p:nvSpPr>
        <p:spPr>
          <a:xfrm>
            <a:off x="628560" y="620640"/>
            <a:ext cx="7886520" cy="5555880"/>
          </a:xfrm>
          <a:prstGeom prst="rect">
            <a:avLst/>
          </a:prstGeom>
          <a:noFill/>
          <a:ln>
            <a:noFill/>
          </a:ln>
        </p:spPr>
        <p:txBody>
          <a:bodyPr/>
          <a:p>
            <a:pPr algn="ctr">
              <a:lnSpc>
                <a:spcPct val="100000"/>
              </a:lnSpc>
            </a:pPr>
            <a:r>
              <a:rPr b="1" lang="pt-BR" sz="4800" spc="-1" strike="noStrike">
                <a:solidFill>
                  <a:srgbClr val="006600"/>
                </a:solidFill>
                <a:uFill>
                  <a:solidFill>
                    <a:srgbClr val="ffffff"/>
                  </a:solidFill>
                </a:uFill>
                <a:latin typeface="Calibri"/>
              </a:rPr>
              <a:t>MMS</a:t>
            </a:r>
            <a:r>
              <a:rPr b="0" lang="pt-BR" sz="4800" spc="-1" strike="noStrike">
                <a:solidFill>
                  <a:srgbClr val="006600"/>
                </a:solidFill>
                <a:uFill>
                  <a:solidFill>
                    <a:srgbClr val="ffffff"/>
                  </a:solidFill>
                </a:uFill>
                <a:latin typeface="Calibri"/>
              </a:rPr>
              <a:t>,</a:t>
            </a:r>
            <a:endParaRPr b="0" lang="pt-BR" sz="3200" spc="-1" strike="noStrike">
              <a:solidFill>
                <a:srgbClr val="000000"/>
              </a:solidFill>
              <a:uFill>
                <a:solidFill>
                  <a:srgbClr val="ffffff"/>
                </a:solidFill>
              </a:uFill>
              <a:latin typeface="Calibri"/>
            </a:endParaRPr>
          </a:p>
          <a:p>
            <a:pPr algn="ctr">
              <a:lnSpc>
                <a:spcPct val="100000"/>
              </a:lnSpc>
            </a:pPr>
            <a:endParaRPr b="0" lang="pt-BR" sz="3200" spc="-1" strike="noStrike">
              <a:solidFill>
                <a:srgbClr val="000000"/>
              </a:solidFill>
              <a:uFill>
                <a:solidFill>
                  <a:srgbClr val="ffffff"/>
                </a:solidFill>
              </a:uFill>
              <a:latin typeface="Calibri"/>
            </a:endParaRPr>
          </a:p>
          <a:p>
            <a:pPr algn="ctr">
              <a:lnSpc>
                <a:spcPct val="100000"/>
              </a:lnSpc>
            </a:pPr>
            <a:r>
              <a:rPr b="0" lang="pt-BR" sz="4800" spc="-1" strike="noStrike">
                <a:solidFill>
                  <a:srgbClr val="006600"/>
                </a:solidFill>
                <a:uFill>
                  <a:solidFill>
                    <a:srgbClr val="ffffff"/>
                  </a:solidFill>
                </a:uFill>
                <a:latin typeface="Calibri"/>
              </a:rPr>
              <a:t>36 anos, mulher, trabalha como recepcionista de uma unidade básica de saúde (UBS)  de uma região metropolitana. </a:t>
            </a:r>
            <a:endParaRPr b="0" lang="pt-BR" sz="3200" spc="-1" strike="noStrike">
              <a:solidFill>
                <a:srgbClr val="000000"/>
              </a:solidFill>
              <a:uFill>
                <a:solidFill>
                  <a:srgbClr val="ffffff"/>
                </a:solidFill>
              </a:uFill>
              <a:latin typeface="Calibri"/>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f1de"/>
        </a:solidFill>
      </p:bgPr>
    </p:bg>
    <p:spTree>
      <p:nvGrpSpPr>
        <p:cNvPr id="1" name=""/>
        <p:cNvGrpSpPr/>
        <p:nvPr/>
      </p:nvGrpSpPr>
      <p:grpSpPr>
        <a:xfrm>
          <a:off x="0" y="0"/>
          <a:ext cx="0" cy="0"/>
          <a:chOff x="0" y="0"/>
          <a:chExt cx="0" cy="0"/>
        </a:xfrm>
      </p:grpSpPr>
      <p:pic>
        <p:nvPicPr>
          <p:cNvPr id="242" name="Imagem 3" descr=""/>
          <p:cNvPicPr/>
          <p:nvPr/>
        </p:nvPicPr>
        <p:blipFill>
          <a:blip r:embed="rId1"/>
          <a:stretch/>
        </p:blipFill>
        <p:spPr>
          <a:xfrm>
            <a:off x="683640" y="1052640"/>
            <a:ext cx="7834320" cy="4716720"/>
          </a:xfrm>
          <a:prstGeom prst="rect">
            <a:avLst/>
          </a:prstGeom>
          <a:ln>
            <a:noFill/>
          </a:ln>
        </p:spPr>
      </p:pic>
      <p:sp>
        <p:nvSpPr>
          <p:cNvPr id="243" name="CustomShape 1"/>
          <p:cNvSpPr/>
          <p:nvPr/>
        </p:nvSpPr>
        <p:spPr>
          <a:xfrm rot="21243000">
            <a:off x="2361240" y="2210760"/>
            <a:ext cx="4320000" cy="647640"/>
          </a:xfrm>
          <a:prstGeom prst="rect">
            <a:avLst/>
          </a:prstGeom>
          <a:blipFill>
            <a:blip r:embed="rId2"/>
            <a:tile/>
          </a:blipFill>
          <a:ln>
            <a:noFill/>
          </a:ln>
        </p:spPr>
        <p:style>
          <a:lnRef idx="0"/>
          <a:fillRef idx="0"/>
          <a:effectRef idx="0"/>
          <a:fontRef idx="minor"/>
        </p:style>
      </p:sp>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TextShape 1"/>
          <p:cNvSpPr txBox="1"/>
          <p:nvPr/>
        </p:nvSpPr>
        <p:spPr>
          <a:xfrm>
            <a:off x="0" y="0"/>
            <a:ext cx="9143640" cy="1699920"/>
          </a:xfrm>
          <a:prstGeom prst="rect">
            <a:avLst/>
          </a:prstGeom>
          <a:solidFill>
            <a:srgbClr val="ffffff"/>
          </a:solidFill>
          <a:ln w="25560">
            <a:solidFill>
              <a:srgbClr val="000000"/>
            </a:solidFill>
            <a:round/>
          </a:ln>
        </p:spPr>
        <p:txBody>
          <a:bodyPr anchor="ctr"/>
          <a:p>
            <a:pPr marL="609480" indent="-609120" algn="ctr">
              <a:lnSpc>
                <a:spcPct val="100000"/>
              </a:lnSpc>
            </a:pPr>
            <a:r>
              <a:rPr b="0" lang="pt-BR" sz="4000" spc="-1" strike="noStrike">
                <a:solidFill>
                  <a:srgbClr val="000000"/>
                </a:solidFill>
                <a:uFill>
                  <a:solidFill>
                    <a:srgbClr val="ffffff"/>
                  </a:solidFill>
                </a:uFill>
                <a:latin typeface="Calibri"/>
              </a:rPr>
              <a:t>6 – Ao chegar na UBS, o que deveria ter acontecido com MMS?</a:t>
            </a:r>
            <a:endParaRPr b="0" lang="pt-BR" sz="4400" spc="-1" strike="noStrike">
              <a:solidFill>
                <a:srgbClr val="000000"/>
              </a:solidFill>
              <a:uFill>
                <a:solidFill>
                  <a:srgbClr val="ffffff"/>
                </a:solidFill>
              </a:uFill>
              <a:latin typeface="Arial"/>
            </a:endParaRPr>
          </a:p>
        </p:txBody>
      </p:sp>
      <p:sp>
        <p:nvSpPr>
          <p:cNvPr id="245" name="CustomShape 2"/>
          <p:cNvSpPr/>
          <p:nvPr/>
        </p:nvSpPr>
        <p:spPr>
          <a:xfrm rot="5400000">
            <a:off x="4241520" y="-1412640"/>
            <a:ext cx="1612080" cy="797760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00b050"/>
              </a:buClr>
              <a:buFont typeface="Symbol" charset="2"/>
              <a:buChar char=""/>
            </a:pPr>
            <a:r>
              <a:rPr b="0" lang="pt-BR" sz="3200" spc="-1" strike="noStrike">
                <a:solidFill>
                  <a:srgbClr val="00b050"/>
                </a:solidFill>
                <a:uFill>
                  <a:solidFill>
                    <a:srgbClr val="ffffff"/>
                  </a:solidFill>
                </a:uFill>
                <a:latin typeface="Calibri"/>
              </a:rPr>
              <a:t>Ter tido seu atendimento priorizado.</a:t>
            </a:r>
            <a:endParaRPr b="0" lang="pt-BR" sz="1800" spc="-1" strike="noStrike">
              <a:solidFill>
                <a:srgbClr val="000000"/>
              </a:solidFill>
              <a:uFill>
                <a:solidFill>
                  <a:srgbClr val="ffffff"/>
                </a:solidFill>
              </a:uFill>
              <a:latin typeface="Arial"/>
            </a:endParaRPr>
          </a:p>
        </p:txBody>
      </p:sp>
      <p:sp>
        <p:nvSpPr>
          <p:cNvPr id="246" name="CustomShape 3"/>
          <p:cNvSpPr/>
          <p:nvPr/>
        </p:nvSpPr>
        <p:spPr>
          <a:xfrm>
            <a:off x="107640" y="2051640"/>
            <a:ext cx="950760" cy="1112400"/>
          </a:xfrm>
          <a:prstGeom prst="roundRect">
            <a:avLst>
              <a:gd name="adj" fmla="val 16667"/>
            </a:avLst>
          </a:prstGeom>
          <a:solidFill>
            <a:srgbClr val="00b050"/>
          </a:solidFill>
          <a:ln>
            <a:solidFill>
              <a:schemeClr val="lt1">
                <a:hueOff val="0"/>
                <a:satOff val="0"/>
                <a:lumOff val="0"/>
                <a:alphaOff val="0"/>
              </a:schemeClr>
            </a:solidFill>
            <a:round/>
          </a:ln>
        </p:spPr>
        <p:style>
          <a:lnRef idx="2"/>
          <a:fillRef idx="0"/>
          <a:effectRef idx="0"/>
          <a:fontRef idx="minor"/>
        </p:style>
        <p:txBody>
          <a:bodyPr lIns="217800" rIns="171360" tIns="132120" bIns="132120" anchor="ctr"/>
          <a:p>
            <a:pPr algn="ctr">
              <a:lnSpc>
                <a:spcPct val="90000"/>
              </a:lnSpc>
            </a:pPr>
            <a:r>
              <a:rPr b="1" lang="pt-BR" sz="4500" spc="-1" strike="noStrike">
                <a:solidFill>
                  <a:srgbClr val="ffffff"/>
                </a:solidFill>
                <a:uFill>
                  <a:solidFill>
                    <a:srgbClr val="ffffff"/>
                  </a:solidFill>
                </a:uFill>
                <a:latin typeface="Calibri"/>
              </a:rPr>
              <a:t>a)</a:t>
            </a:r>
            <a:endParaRPr b="0" lang="pt-BR" sz="1800" spc="-1" strike="noStrike">
              <a:solidFill>
                <a:srgbClr val="000000"/>
              </a:solidFill>
              <a:uFill>
                <a:solidFill>
                  <a:srgbClr val="ffffff"/>
                </a:solidFill>
              </a:uFill>
              <a:latin typeface="Arial"/>
            </a:endParaRPr>
          </a:p>
        </p:txBody>
      </p:sp>
      <p:sp>
        <p:nvSpPr>
          <p:cNvPr id="247" name="CustomShape 4"/>
          <p:cNvSpPr/>
          <p:nvPr/>
        </p:nvSpPr>
        <p:spPr>
          <a:xfrm rot="5400000">
            <a:off x="4291920" y="299520"/>
            <a:ext cx="1435680" cy="799776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c000"/>
              </a:buClr>
              <a:buFont typeface="Symbol" charset="2"/>
              <a:buChar char=""/>
            </a:pPr>
            <a:r>
              <a:rPr b="0" lang="pt-BR" sz="3200" spc="-1" strike="noStrike">
                <a:solidFill>
                  <a:srgbClr val="ffc000"/>
                </a:solidFill>
                <a:uFill>
                  <a:solidFill>
                    <a:srgbClr val="ffffff"/>
                  </a:solidFill>
                </a:uFill>
                <a:latin typeface="Calibri"/>
              </a:rPr>
              <a:t>Ter sido encaminhada para sala de nebulização enquanto aguardava seu atendimento.</a:t>
            </a:r>
            <a:endParaRPr b="0" lang="pt-BR" sz="1800" spc="-1" strike="noStrike">
              <a:solidFill>
                <a:srgbClr val="000000"/>
              </a:solidFill>
              <a:uFill>
                <a:solidFill>
                  <a:srgbClr val="ffffff"/>
                </a:solidFill>
              </a:uFill>
              <a:latin typeface="Arial"/>
            </a:endParaRPr>
          </a:p>
        </p:txBody>
      </p:sp>
      <p:sp>
        <p:nvSpPr>
          <p:cNvPr id="248" name="CustomShape 5"/>
          <p:cNvSpPr/>
          <p:nvPr/>
        </p:nvSpPr>
        <p:spPr>
          <a:xfrm>
            <a:off x="107640" y="3738240"/>
            <a:ext cx="930600" cy="1155240"/>
          </a:xfrm>
          <a:prstGeom prst="roundRect">
            <a:avLst>
              <a:gd name="adj" fmla="val 16667"/>
            </a:avLst>
          </a:prstGeom>
          <a:solidFill>
            <a:srgbClr val="ffc000"/>
          </a:solidFill>
          <a:ln>
            <a:solidFill>
              <a:schemeClr val="lt1">
                <a:hueOff val="0"/>
                <a:satOff val="0"/>
                <a:lumOff val="0"/>
                <a:alphaOff val="0"/>
              </a:schemeClr>
            </a:solidFill>
            <a:round/>
          </a:ln>
        </p:spPr>
        <p:style>
          <a:lnRef idx="2"/>
          <a:fillRef idx="0"/>
          <a:effectRef idx="0"/>
          <a:fontRef idx="minor"/>
        </p:style>
        <p:txBody>
          <a:bodyPr lIns="216720" rIns="171360" tIns="131040" bIns="131040" anchor="ctr"/>
          <a:p>
            <a:pPr algn="ctr">
              <a:lnSpc>
                <a:spcPct val="90000"/>
              </a:lnSpc>
            </a:pPr>
            <a:r>
              <a:rPr b="1" lang="pt-BR" sz="4500" spc="-1" strike="noStrike">
                <a:solidFill>
                  <a:srgbClr val="ffffff"/>
                </a:solidFill>
                <a:uFill>
                  <a:solidFill>
                    <a:srgbClr val="ffffff"/>
                  </a:solidFill>
                </a:uFill>
                <a:latin typeface="Calibri"/>
              </a:rPr>
              <a:t>b)</a:t>
            </a:r>
            <a:endParaRPr b="0" lang="pt-BR" sz="1800" spc="-1" strike="noStrike">
              <a:solidFill>
                <a:srgbClr val="000000"/>
              </a:solidFill>
              <a:uFill>
                <a:solidFill>
                  <a:srgbClr val="ffffff"/>
                </a:solidFill>
              </a:uFill>
              <a:latin typeface="Arial"/>
            </a:endParaRPr>
          </a:p>
        </p:txBody>
      </p:sp>
      <p:sp>
        <p:nvSpPr>
          <p:cNvPr id="249" name="CustomShape 6"/>
          <p:cNvSpPr/>
          <p:nvPr/>
        </p:nvSpPr>
        <p:spPr>
          <a:xfrm rot="5400000">
            <a:off x="4318920" y="2026080"/>
            <a:ext cx="1457640" cy="792972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0000"/>
              </a:buClr>
              <a:buFont typeface="Symbol" charset="2"/>
              <a:buChar char=""/>
            </a:pPr>
            <a:r>
              <a:rPr b="0" lang="pt-BR" sz="3200" spc="-1" strike="noStrike">
                <a:solidFill>
                  <a:srgbClr val="ff0000"/>
                </a:solidFill>
                <a:uFill>
                  <a:solidFill>
                    <a:srgbClr val="ffffff"/>
                  </a:solidFill>
                </a:uFill>
                <a:latin typeface="Calibri"/>
              </a:rPr>
              <a:t>Ter sido orientada a procurar uma unidade de pronto atendimento.</a:t>
            </a:r>
            <a:endParaRPr b="0" lang="pt-BR" sz="1800" spc="-1" strike="noStrike">
              <a:solidFill>
                <a:srgbClr val="000000"/>
              </a:solidFill>
              <a:uFill>
                <a:solidFill>
                  <a:srgbClr val="ffffff"/>
                </a:solidFill>
              </a:uFill>
              <a:latin typeface="Arial"/>
            </a:endParaRPr>
          </a:p>
        </p:txBody>
      </p:sp>
      <p:sp>
        <p:nvSpPr>
          <p:cNvPr id="250" name="CustomShape 7"/>
          <p:cNvSpPr/>
          <p:nvPr/>
        </p:nvSpPr>
        <p:spPr>
          <a:xfrm>
            <a:off x="107640" y="5359320"/>
            <a:ext cx="950760" cy="1129680"/>
          </a:xfrm>
          <a:prstGeom prst="roundRect">
            <a:avLst>
              <a:gd name="adj" fmla="val 16667"/>
            </a:avLst>
          </a:prstGeom>
          <a:solidFill>
            <a:srgbClr val="ff0000"/>
          </a:solidFill>
          <a:ln>
            <a:solidFill>
              <a:schemeClr val="lt1">
                <a:hueOff val="0"/>
                <a:satOff val="0"/>
                <a:lumOff val="0"/>
                <a:alphaOff val="0"/>
              </a:schemeClr>
            </a:solidFill>
            <a:round/>
          </a:ln>
        </p:spPr>
        <p:style>
          <a:lnRef idx="2"/>
          <a:fillRef idx="0"/>
          <a:effectRef idx="0"/>
          <a:fontRef idx="minor"/>
        </p:style>
        <p:txBody>
          <a:bodyPr lIns="217800" rIns="171360" tIns="132120" bIns="132120" anchor="ctr"/>
          <a:p>
            <a:pPr algn="ctr">
              <a:lnSpc>
                <a:spcPct val="90000"/>
              </a:lnSpc>
            </a:pPr>
            <a:r>
              <a:rPr b="1" lang="pt-BR" sz="4500" spc="-1" strike="noStrike">
                <a:solidFill>
                  <a:srgbClr val="ffffff"/>
                </a:solidFill>
                <a:uFill>
                  <a:solidFill>
                    <a:srgbClr val="ffffff"/>
                  </a:solidFill>
                </a:uFill>
                <a:latin typeface="Calibri"/>
              </a:rPr>
              <a:t>c)</a:t>
            </a:r>
            <a:endParaRPr b="0" lang="pt-BR" sz="1800" spc="-1" strike="noStrike">
              <a:solidFill>
                <a:srgbClr val="000000"/>
              </a:solidFill>
              <a:uFill>
                <a:solidFill>
                  <a:srgbClr val="ffffff"/>
                </a:solidFill>
              </a:uFill>
              <a:latin typeface="Arial"/>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1" name="Imagem 1" descr=""/>
          <p:cNvPicPr/>
          <p:nvPr/>
        </p:nvPicPr>
        <p:blipFill>
          <a:blip r:embed="rId1"/>
          <a:stretch/>
        </p:blipFill>
        <p:spPr>
          <a:xfrm>
            <a:off x="254160" y="254160"/>
            <a:ext cx="8635680" cy="6349680"/>
          </a:xfrm>
          <a:prstGeom prst="rect">
            <a:avLst/>
          </a:prstGeom>
          <a:ln>
            <a:noFill/>
          </a:ln>
        </p:spPr>
      </p:pic>
    </p:spTree>
  </p:cSld>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TextShape 1"/>
          <p:cNvSpPr txBox="1"/>
          <p:nvPr/>
        </p:nvSpPr>
        <p:spPr>
          <a:xfrm>
            <a:off x="0" y="0"/>
            <a:ext cx="9143640" cy="1699920"/>
          </a:xfrm>
          <a:prstGeom prst="rect">
            <a:avLst/>
          </a:prstGeom>
          <a:solidFill>
            <a:srgbClr val="ffffff"/>
          </a:solidFill>
          <a:ln w="25560">
            <a:solidFill>
              <a:srgbClr val="000000"/>
            </a:solidFill>
            <a:round/>
          </a:ln>
        </p:spPr>
        <p:txBody>
          <a:bodyPr anchor="ctr"/>
          <a:p>
            <a:pPr marL="609480" indent="-609120" algn="ctr">
              <a:lnSpc>
                <a:spcPct val="100000"/>
              </a:lnSpc>
            </a:pPr>
            <a:r>
              <a:rPr b="0" lang="pt-BR" sz="4000" spc="-1" strike="noStrike">
                <a:solidFill>
                  <a:srgbClr val="000000"/>
                </a:solidFill>
                <a:uFill>
                  <a:solidFill>
                    <a:srgbClr val="ffffff"/>
                  </a:solidFill>
                </a:uFill>
                <a:latin typeface="Calibri"/>
              </a:rPr>
              <a:t>6 – Ao chegar na UBS, o que deveria ter acontecido com MMS?</a:t>
            </a:r>
            <a:endParaRPr b="0" lang="pt-BR" sz="4400" spc="-1" strike="noStrike">
              <a:solidFill>
                <a:srgbClr val="000000"/>
              </a:solidFill>
              <a:uFill>
                <a:solidFill>
                  <a:srgbClr val="ffffff"/>
                </a:solidFill>
              </a:uFill>
              <a:latin typeface="Arial"/>
            </a:endParaRPr>
          </a:p>
        </p:txBody>
      </p:sp>
      <p:sp>
        <p:nvSpPr>
          <p:cNvPr id="253" name="CustomShape 2"/>
          <p:cNvSpPr/>
          <p:nvPr/>
        </p:nvSpPr>
        <p:spPr>
          <a:xfrm rot="5400000">
            <a:off x="4241520" y="-1412640"/>
            <a:ext cx="1612080" cy="7977600"/>
          </a:xfrm>
          <a:prstGeom prst="round2SameRect">
            <a:avLst>
              <a:gd name="adj1" fmla="val 16667"/>
              <a:gd name="adj2" fmla="val 0"/>
            </a:avLst>
          </a:prstGeom>
          <a:solidFill>
            <a:srgbClr val="00b050"/>
          </a:solid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ffff"/>
              </a:buClr>
              <a:buFont typeface="Symbol" charset="2"/>
              <a:buChar char=""/>
            </a:pPr>
            <a:r>
              <a:rPr b="0" lang="pt-BR" sz="3200" spc="-1" strike="noStrike">
                <a:solidFill>
                  <a:srgbClr val="ffffff"/>
                </a:solidFill>
                <a:uFill>
                  <a:solidFill>
                    <a:srgbClr val="ffffff"/>
                  </a:solidFill>
                </a:uFill>
                <a:latin typeface="Calibri"/>
              </a:rPr>
              <a:t>Ter tido seu atendimento priorizado.</a:t>
            </a:r>
            <a:endParaRPr b="0" lang="pt-BR" sz="1800" spc="-1" strike="noStrike">
              <a:solidFill>
                <a:srgbClr val="000000"/>
              </a:solidFill>
              <a:uFill>
                <a:solidFill>
                  <a:srgbClr val="ffffff"/>
                </a:solidFill>
              </a:uFill>
              <a:latin typeface="Arial"/>
            </a:endParaRPr>
          </a:p>
        </p:txBody>
      </p:sp>
      <p:sp>
        <p:nvSpPr>
          <p:cNvPr id="254" name="CustomShape 3"/>
          <p:cNvSpPr/>
          <p:nvPr/>
        </p:nvSpPr>
        <p:spPr>
          <a:xfrm>
            <a:off x="107640" y="2051640"/>
            <a:ext cx="950760" cy="1112400"/>
          </a:xfrm>
          <a:prstGeom prst="roundRect">
            <a:avLst>
              <a:gd name="adj" fmla="val 16667"/>
            </a:avLst>
          </a:prstGeom>
          <a:solidFill>
            <a:srgbClr val="00b050"/>
          </a:solidFill>
          <a:ln>
            <a:solidFill>
              <a:schemeClr val="lt1">
                <a:hueOff val="0"/>
                <a:satOff val="0"/>
                <a:lumOff val="0"/>
                <a:alphaOff val="0"/>
              </a:schemeClr>
            </a:solidFill>
            <a:round/>
          </a:ln>
        </p:spPr>
        <p:style>
          <a:lnRef idx="2"/>
          <a:fillRef idx="0"/>
          <a:effectRef idx="0"/>
          <a:fontRef idx="minor"/>
        </p:style>
        <p:txBody>
          <a:bodyPr lIns="217800" rIns="171360" tIns="132120" bIns="132120" anchor="ctr"/>
          <a:p>
            <a:pPr algn="ctr">
              <a:lnSpc>
                <a:spcPct val="90000"/>
              </a:lnSpc>
            </a:pPr>
            <a:r>
              <a:rPr b="1" lang="pt-BR" sz="4500" spc="-1" strike="noStrike">
                <a:solidFill>
                  <a:srgbClr val="ffffff"/>
                </a:solidFill>
                <a:uFill>
                  <a:solidFill>
                    <a:srgbClr val="ffffff"/>
                  </a:solidFill>
                </a:uFill>
                <a:latin typeface="Calibri"/>
              </a:rPr>
              <a:t>a)</a:t>
            </a:r>
            <a:endParaRPr b="0" lang="pt-BR" sz="1800" spc="-1" strike="noStrike">
              <a:solidFill>
                <a:srgbClr val="000000"/>
              </a:solidFill>
              <a:uFill>
                <a:solidFill>
                  <a:srgbClr val="ffffff"/>
                </a:solidFill>
              </a:uFill>
              <a:latin typeface="Arial"/>
            </a:endParaRPr>
          </a:p>
        </p:txBody>
      </p:sp>
      <p:sp>
        <p:nvSpPr>
          <p:cNvPr id="255" name="CustomShape 4"/>
          <p:cNvSpPr/>
          <p:nvPr/>
        </p:nvSpPr>
        <p:spPr>
          <a:xfrm rot="5400000">
            <a:off x="4291920" y="299520"/>
            <a:ext cx="1435680" cy="799776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c000"/>
              </a:buClr>
              <a:buFont typeface="Symbol" charset="2"/>
              <a:buChar char=""/>
            </a:pPr>
            <a:r>
              <a:rPr b="0" lang="pt-BR" sz="3200" spc="-1" strike="noStrike">
                <a:solidFill>
                  <a:srgbClr val="ffc000"/>
                </a:solidFill>
                <a:uFill>
                  <a:solidFill>
                    <a:srgbClr val="ffffff"/>
                  </a:solidFill>
                </a:uFill>
                <a:latin typeface="Calibri"/>
              </a:rPr>
              <a:t>Ter sido encaminhada para sala de nebulização enquanto aguardava seu atendimento.</a:t>
            </a:r>
            <a:endParaRPr b="0" lang="pt-BR" sz="1800" spc="-1" strike="noStrike">
              <a:solidFill>
                <a:srgbClr val="000000"/>
              </a:solidFill>
              <a:uFill>
                <a:solidFill>
                  <a:srgbClr val="ffffff"/>
                </a:solidFill>
              </a:uFill>
              <a:latin typeface="Arial"/>
            </a:endParaRPr>
          </a:p>
        </p:txBody>
      </p:sp>
      <p:sp>
        <p:nvSpPr>
          <p:cNvPr id="256" name="CustomShape 5"/>
          <p:cNvSpPr/>
          <p:nvPr/>
        </p:nvSpPr>
        <p:spPr>
          <a:xfrm>
            <a:off x="107640" y="3738240"/>
            <a:ext cx="930600" cy="1155240"/>
          </a:xfrm>
          <a:prstGeom prst="roundRect">
            <a:avLst>
              <a:gd name="adj" fmla="val 16667"/>
            </a:avLst>
          </a:prstGeom>
          <a:solidFill>
            <a:srgbClr val="ffc000"/>
          </a:solidFill>
          <a:ln>
            <a:solidFill>
              <a:schemeClr val="lt1">
                <a:hueOff val="0"/>
                <a:satOff val="0"/>
                <a:lumOff val="0"/>
                <a:alphaOff val="0"/>
              </a:schemeClr>
            </a:solidFill>
            <a:round/>
          </a:ln>
        </p:spPr>
        <p:style>
          <a:lnRef idx="2"/>
          <a:fillRef idx="0"/>
          <a:effectRef idx="0"/>
          <a:fontRef idx="minor"/>
        </p:style>
        <p:txBody>
          <a:bodyPr lIns="216720" rIns="171360" tIns="131040" bIns="131040" anchor="ctr"/>
          <a:p>
            <a:pPr algn="ctr">
              <a:lnSpc>
                <a:spcPct val="90000"/>
              </a:lnSpc>
            </a:pPr>
            <a:r>
              <a:rPr b="1" lang="pt-BR" sz="4500" spc="-1" strike="noStrike">
                <a:solidFill>
                  <a:srgbClr val="ffffff"/>
                </a:solidFill>
                <a:uFill>
                  <a:solidFill>
                    <a:srgbClr val="ffffff"/>
                  </a:solidFill>
                </a:uFill>
                <a:latin typeface="Calibri"/>
              </a:rPr>
              <a:t>b)</a:t>
            </a:r>
            <a:endParaRPr b="0" lang="pt-BR" sz="1800" spc="-1" strike="noStrike">
              <a:solidFill>
                <a:srgbClr val="000000"/>
              </a:solidFill>
              <a:uFill>
                <a:solidFill>
                  <a:srgbClr val="ffffff"/>
                </a:solidFill>
              </a:uFill>
              <a:latin typeface="Arial"/>
            </a:endParaRPr>
          </a:p>
        </p:txBody>
      </p:sp>
      <p:sp>
        <p:nvSpPr>
          <p:cNvPr id="257" name="CustomShape 6"/>
          <p:cNvSpPr/>
          <p:nvPr/>
        </p:nvSpPr>
        <p:spPr>
          <a:xfrm rot="5400000">
            <a:off x="4318920" y="2026080"/>
            <a:ext cx="1457640" cy="792972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0000"/>
              </a:buClr>
              <a:buFont typeface="Symbol" charset="2"/>
              <a:buChar char=""/>
            </a:pPr>
            <a:r>
              <a:rPr b="0" lang="pt-BR" sz="3200" spc="-1" strike="noStrike">
                <a:solidFill>
                  <a:srgbClr val="ff0000"/>
                </a:solidFill>
                <a:uFill>
                  <a:solidFill>
                    <a:srgbClr val="ffffff"/>
                  </a:solidFill>
                </a:uFill>
                <a:latin typeface="Calibri"/>
              </a:rPr>
              <a:t>Ter sido orientada a procurar uma unidade de pronto atendimento.</a:t>
            </a:r>
            <a:endParaRPr b="0" lang="pt-BR" sz="1800" spc="-1" strike="noStrike">
              <a:solidFill>
                <a:srgbClr val="000000"/>
              </a:solidFill>
              <a:uFill>
                <a:solidFill>
                  <a:srgbClr val="ffffff"/>
                </a:solidFill>
              </a:uFill>
              <a:latin typeface="Arial"/>
            </a:endParaRPr>
          </a:p>
        </p:txBody>
      </p:sp>
      <p:sp>
        <p:nvSpPr>
          <p:cNvPr id="258" name="CustomShape 7"/>
          <p:cNvSpPr/>
          <p:nvPr/>
        </p:nvSpPr>
        <p:spPr>
          <a:xfrm>
            <a:off x="107640" y="5359320"/>
            <a:ext cx="950760" cy="1129680"/>
          </a:xfrm>
          <a:prstGeom prst="roundRect">
            <a:avLst>
              <a:gd name="adj" fmla="val 16667"/>
            </a:avLst>
          </a:prstGeom>
          <a:solidFill>
            <a:srgbClr val="ff0000"/>
          </a:solidFill>
          <a:ln>
            <a:solidFill>
              <a:schemeClr val="lt1">
                <a:hueOff val="0"/>
                <a:satOff val="0"/>
                <a:lumOff val="0"/>
                <a:alphaOff val="0"/>
              </a:schemeClr>
            </a:solidFill>
            <a:round/>
          </a:ln>
        </p:spPr>
        <p:style>
          <a:lnRef idx="2"/>
          <a:fillRef idx="0"/>
          <a:effectRef idx="0"/>
          <a:fontRef idx="minor"/>
        </p:style>
        <p:txBody>
          <a:bodyPr lIns="217800" rIns="171360" tIns="132120" bIns="132120" anchor="ctr"/>
          <a:p>
            <a:pPr algn="ctr">
              <a:lnSpc>
                <a:spcPct val="90000"/>
              </a:lnSpc>
            </a:pPr>
            <a:r>
              <a:rPr b="1" lang="pt-BR" sz="4500" spc="-1" strike="noStrike">
                <a:solidFill>
                  <a:srgbClr val="ffffff"/>
                </a:solidFill>
                <a:uFill>
                  <a:solidFill>
                    <a:srgbClr val="ffffff"/>
                  </a:solidFill>
                </a:uFill>
                <a:latin typeface="Calibri"/>
              </a:rPr>
              <a:t>c)</a:t>
            </a:r>
            <a:endParaRPr b="0" lang="pt-BR" sz="1800" spc="-1" strike="noStrike">
              <a:solidFill>
                <a:srgbClr val="000000"/>
              </a:solidFill>
              <a:uFill>
                <a:solidFill>
                  <a:srgbClr val="ffffff"/>
                </a:solidFill>
              </a:uFill>
              <a:latin typeface="Arial"/>
            </a:endParaRPr>
          </a:p>
        </p:txBody>
      </p:sp>
    </p:spTree>
  </p:cSld>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259" name="CustomShape 1"/>
          <p:cNvSpPr/>
          <p:nvPr/>
        </p:nvSpPr>
        <p:spPr>
          <a:xfrm>
            <a:off x="2057400" y="2853000"/>
            <a:ext cx="5086080" cy="1063080"/>
          </a:xfrm>
          <a:prstGeom prst="rect">
            <a:avLst/>
          </a:prstGeom>
          <a:solidFill>
            <a:schemeClr val="accent1">
              <a:lumMod val="40000"/>
              <a:lumOff val="60000"/>
            </a:schemeClr>
          </a:solidFill>
          <a:ln w="9360">
            <a:solidFill>
              <a:srgbClr val="003399"/>
            </a:solidFill>
            <a:miter/>
          </a:ln>
        </p:spPr>
        <p:style>
          <a:lnRef idx="0"/>
          <a:fillRef idx="0"/>
          <a:effectRef idx="0"/>
          <a:fontRef idx="minor"/>
        </p:style>
      </p:sp>
      <p:sp>
        <p:nvSpPr>
          <p:cNvPr id="260" name="CustomShape 2"/>
          <p:cNvSpPr/>
          <p:nvPr/>
        </p:nvSpPr>
        <p:spPr>
          <a:xfrm>
            <a:off x="2053080" y="3900240"/>
            <a:ext cx="5110920" cy="904680"/>
          </a:xfrm>
          <a:custGeom>
            <a:avLst/>
            <a:gdLst/>
            <a:ahLst/>
            <a:rect l="l" t="t" r="r" b="b"/>
            <a:pathLst>
              <a:path w="21600" h="21600">
                <a:moveTo>
                  <a:pt x="0" y="0"/>
                </a:moveTo>
                <a:lnTo>
                  <a:pt x="5400" y="21600"/>
                </a:lnTo>
                <a:lnTo>
                  <a:pt x="16200" y="21600"/>
                </a:lnTo>
                <a:lnTo>
                  <a:pt x="21600" y="0"/>
                </a:lnTo>
                <a:close/>
              </a:path>
            </a:pathLst>
          </a:custGeom>
          <a:solidFill>
            <a:srgbClr val="c0c0c0"/>
          </a:solidFill>
          <a:ln w="9360">
            <a:solidFill>
              <a:srgbClr val="003399"/>
            </a:solidFill>
            <a:miter/>
          </a:ln>
        </p:spPr>
        <p:style>
          <a:lnRef idx="0"/>
          <a:fillRef idx="0"/>
          <a:effectRef idx="0"/>
          <a:fontRef idx="minor"/>
        </p:style>
      </p:sp>
      <p:sp>
        <p:nvSpPr>
          <p:cNvPr id="261" name="CustomShape 3"/>
          <p:cNvSpPr/>
          <p:nvPr/>
        </p:nvSpPr>
        <p:spPr>
          <a:xfrm>
            <a:off x="3943440" y="3106800"/>
            <a:ext cx="3142800" cy="743400"/>
          </a:xfrm>
          <a:prstGeom prst="rect">
            <a:avLst/>
          </a:prstGeom>
          <a:noFill/>
          <a:ln>
            <a:noFill/>
          </a:ln>
        </p:spPr>
        <p:style>
          <a:lnRef idx="0"/>
          <a:fillRef idx="0"/>
          <a:effectRef idx="0"/>
          <a:fontRef idx="minor"/>
        </p:style>
        <p:txBody>
          <a:bodyPr lIns="67680" rIns="67680" tIns="35280" bIns="35280"/>
          <a:p>
            <a:pPr algn="ctr">
              <a:lnSpc>
                <a:spcPct val="45000"/>
              </a:lnSpc>
            </a:pPr>
            <a:r>
              <a:rPr b="1" lang="pt-BR" sz="2400" spc="-1" strike="noStrike">
                <a:solidFill>
                  <a:srgbClr val="002060"/>
                </a:solidFill>
                <a:uFill>
                  <a:solidFill>
                    <a:srgbClr val="ffffff"/>
                  </a:solidFill>
                </a:uFill>
                <a:latin typeface="Calibri"/>
              </a:rPr>
              <a:t>Medidas </a:t>
            </a:r>
            <a:endParaRPr b="0" lang="pt-BR" sz="1800" spc="-1" strike="noStrike">
              <a:solidFill>
                <a:srgbClr val="000000"/>
              </a:solidFill>
              <a:uFill>
                <a:solidFill>
                  <a:srgbClr val="ffffff"/>
                </a:solidFill>
              </a:uFill>
              <a:latin typeface="Arial"/>
            </a:endParaRPr>
          </a:p>
          <a:p>
            <a:pPr algn="ctr">
              <a:lnSpc>
                <a:spcPct val="45000"/>
              </a:lnSpc>
            </a:pPr>
            <a:r>
              <a:rPr b="1" lang="pt-BR" sz="2400" spc="-1" strike="noStrike">
                <a:solidFill>
                  <a:srgbClr val="002060"/>
                </a:solidFill>
                <a:uFill>
                  <a:solidFill>
                    <a:srgbClr val="ffffff"/>
                  </a:solidFill>
                </a:uFill>
                <a:latin typeface="Calibri"/>
              </a:rPr>
              <a:t>Administrativas</a:t>
            </a:r>
            <a:endParaRPr b="0" lang="pt-BR" sz="1800" spc="-1" strike="noStrike">
              <a:solidFill>
                <a:srgbClr val="000000"/>
              </a:solidFill>
              <a:uFill>
                <a:solidFill>
                  <a:srgbClr val="ffffff"/>
                </a:solidFill>
              </a:uFill>
              <a:latin typeface="Arial"/>
            </a:endParaRPr>
          </a:p>
        </p:txBody>
      </p:sp>
      <p:pic>
        <p:nvPicPr>
          <p:cNvPr id="262" name="" descr=""/>
          <p:cNvPicPr/>
          <p:nvPr/>
        </p:nvPicPr>
        <p:blipFill>
          <a:blip r:embed="rId1"/>
          <a:stretch/>
        </p:blipFill>
        <p:spPr>
          <a:xfrm>
            <a:off x="2400480" y="2946240"/>
            <a:ext cx="1384200" cy="901800"/>
          </a:xfrm>
          <a:prstGeom prst="rect">
            <a:avLst/>
          </a:prstGeom>
          <a:ln>
            <a:noFill/>
          </a:ln>
        </p:spPr>
      </p:pic>
    </p:spTree>
  </p:cSld>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f1de"/>
        </a:solidFill>
      </p:bgPr>
    </p:bg>
    <p:spTree>
      <p:nvGrpSpPr>
        <p:cNvPr id="1" name=""/>
        <p:cNvGrpSpPr/>
        <p:nvPr/>
      </p:nvGrpSpPr>
      <p:grpSpPr>
        <a:xfrm>
          <a:off x="0" y="0"/>
          <a:ext cx="0" cy="0"/>
          <a:chOff x="0" y="0"/>
          <a:chExt cx="0" cy="0"/>
        </a:xfrm>
      </p:grpSpPr>
      <p:sp>
        <p:nvSpPr>
          <p:cNvPr id="263" name="TextShape 1"/>
          <p:cNvSpPr txBox="1"/>
          <p:nvPr/>
        </p:nvSpPr>
        <p:spPr>
          <a:xfrm>
            <a:off x="251640" y="908640"/>
            <a:ext cx="8640720" cy="5112360"/>
          </a:xfrm>
          <a:prstGeom prst="rect">
            <a:avLst/>
          </a:prstGeom>
          <a:noFill/>
          <a:ln>
            <a:noFill/>
          </a:ln>
        </p:spPr>
        <p:txBody>
          <a:bodyPr/>
          <a:p>
            <a:pPr algn="ctr">
              <a:lnSpc>
                <a:spcPct val="100000"/>
              </a:lnSpc>
            </a:pPr>
            <a:r>
              <a:rPr b="0" lang="pt-BR" sz="4800" spc="-1" strike="noStrike">
                <a:solidFill>
                  <a:srgbClr val="006600"/>
                </a:solidFill>
                <a:uFill>
                  <a:solidFill>
                    <a:srgbClr val="ffffff"/>
                  </a:solidFill>
                </a:uFill>
                <a:latin typeface="Calibri"/>
              </a:rPr>
              <a:t>Durante sua espera, mesmo informando o motivo da consulta, MMS circulou livremente pela unidade e, inclusive, interagiu com crianças que aguardavam para vacinação.</a:t>
            </a:r>
            <a:endParaRPr b="0" lang="pt-BR" sz="3200" spc="-1" strike="noStrike">
              <a:solidFill>
                <a:srgbClr val="000000"/>
              </a:solidFill>
              <a:uFill>
                <a:solidFill>
                  <a:srgbClr val="ffffff"/>
                </a:solidFill>
              </a:uFill>
              <a:latin typeface="Calibri"/>
            </a:endParaRPr>
          </a:p>
        </p:txBody>
      </p:sp>
    </p:spTree>
  </p:cSld>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TextShape 1"/>
          <p:cNvSpPr txBox="1"/>
          <p:nvPr/>
        </p:nvSpPr>
        <p:spPr>
          <a:xfrm>
            <a:off x="0" y="0"/>
            <a:ext cx="9143640" cy="1699920"/>
          </a:xfrm>
          <a:prstGeom prst="rect">
            <a:avLst/>
          </a:prstGeom>
          <a:solidFill>
            <a:srgbClr val="ffffff"/>
          </a:solidFill>
          <a:ln w="25560">
            <a:solidFill>
              <a:srgbClr val="000000"/>
            </a:solidFill>
            <a:round/>
          </a:ln>
        </p:spPr>
        <p:txBody>
          <a:bodyPr anchor="ctr"/>
          <a:p>
            <a:pPr marL="609480" indent="-609120" algn="ctr">
              <a:lnSpc>
                <a:spcPct val="100000"/>
              </a:lnSpc>
            </a:pPr>
            <a:r>
              <a:rPr b="0" lang="pt-BR" sz="4000" spc="-1" strike="noStrike">
                <a:solidFill>
                  <a:srgbClr val="000000"/>
                </a:solidFill>
                <a:uFill>
                  <a:solidFill>
                    <a:srgbClr val="ffffff"/>
                  </a:solidFill>
                </a:uFill>
                <a:latin typeface="Calibri"/>
              </a:rPr>
              <a:t>7 – Em relação às medidas de controle de infecção do </a:t>
            </a:r>
            <a:r>
              <a:rPr b="0" i="1" lang="pt-BR" sz="4000" spc="-1" strike="noStrike">
                <a:solidFill>
                  <a:srgbClr val="000000"/>
                </a:solidFill>
                <a:uFill>
                  <a:solidFill>
                    <a:srgbClr val="ffffff"/>
                  </a:solidFill>
                </a:uFill>
                <a:latin typeface="Calibri"/>
              </a:rPr>
              <a:t>Mtb</a:t>
            </a:r>
            <a:r>
              <a:rPr b="0" lang="pt-BR" sz="4000" spc="-1" strike="noStrike">
                <a:solidFill>
                  <a:srgbClr val="000000"/>
                </a:solidFill>
                <a:uFill>
                  <a:solidFill>
                    <a:srgbClr val="ffffff"/>
                  </a:solidFill>
                </a:uFill>
                <a:latin typeface="Calibri"/>
              </a:rPr>
              <a:t>, como você  avalia a UBS que atendeu MMS?</a:t>
            </a:r>
            <a:endParaRPr b="0" lang="pt-BR" sz="4400" spc="-1" strike="noStrike">
              <a:solidFill>
                <a:srgbClr val="000000"/>
              </a:solidFill>
              <a:uFill>
                <a:solidFill>
                  <a:srgbClr val="ffffff"/>
                </a:solidFill>
              </a:uFill>
              <a:latin typeface="Arial"/>
            </a:endParaRPr>
          </a:p>
        </p:txBody>
      </p:sp>
      <p:sp>
        <p:nvSpPr>
          <p:cNvPr id="265" name="CustomShape 2"/>
          <p:cNvSpPr/>
          <p:nvPr/>
        </p:nvSpPr>
        <p:spPr>
          <a:xfrm rot="5400000">
            <a:off x="4173480" y="-1686240"/>
            <a:ext cx="1416600" cy="832824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00b050"/>
              </a:buClr>
              <a:buFont typeface="Symbol" charset="2"/>
              <a:buChar char=""/>
            </a:pPr>
            <a:r>
              <a:rPr b="0" lang="pt-BR" sz="3200" spc="-1" strike="noStrike">
                <a:solidFill>
                  <a:srgbClr val="00b050"/>
                </a:solidFill>
                <a:uFill>
                  <a:solidFill>
                    <a:srgbClr val="ffffff"/>
                  </a:solidFill>
                </a:uFill>
                <a:latin typeface="Calibri"/>
              </a:rPr>
              <a:t>Regular, não houve busca ativa de pessoas com sintomas respiratórios, mas MMS pode circular livremente enquanto esperava.</a:t>
            </a:r>
            <a:endParaRPr b="0" lang="pt-BR" sz="1800" spc="-1" strike="noStrike">
              <a:solidFill>
                <a:srgbClr val="000000"/>
              </a:solidFill>
              <a:uFill>
                <a:solidFill>
                  <a:srgbClr val="ffffff"/>
                </a:solidFill>
              </a:uFill>
              <a:latin typeface="Arial"/>
            </a:endParaRPr>
          </a:p>
        </p:txBody>
      </p:sp>
      <p:sp>
        <p:nvSpPr>
          <p:cNvPr id="266" name="CustomShape 3"/>
          <p:cNvSpPr/>
          <p:nvPr/>
        </p:nvSpPr>
        <p:spPr>
          <a:xfrm>
            <a:off x="360" y="1922400"/>
            <a:ext cx="806760" cy="1177920"/>
          </a:xfrm>
          <a:prstGeom prst="roundRect">
            <a:avLst>
              <a:gd name="adj" fmla="val 16667"/>
            </a:avLst>
          </a:prstGeom>
          <a:solidFill>
            <a:srgbClr val="00b050"/>
          </a:solidFill>
          <a:ln>
            <a:solidFill>
              <a:schemeClr val="lt1">
                <a:hueOff val="0"/>
                <a:satOff val="0"/>
                <a:lumOff val="0"/>
                <a:alphaOff val="0"/>
              </a:schemeClr>
            </a:solidFill>
            <a:round/>
          </a:ln>
        </p:spPr>
        <p:style>
          <a:lnRef idx="2"/>
          <a:fillRef idx="0"/>
          <a:effectRef idx="0"/>
          <a:fontRef idx="minor"/>
        </p:style>
        <p:txBody>
          <a:bodyPr lIns="191520" rIns="152280" tIns="115560" bIns="115920" anchor="ctr"/>
          <a:p>
            <a:pPr algn="ctr">
              <a:lnSpc>
                <a:spcPct val="90000"/>
              </a:lnSpc>
            </a:pPr>
            <a:r>
              <a:rPr b="1" lang="pt-BR" sz="4000" spc="-1" strike="noStrike">
                <a:solidFill>
                  <a:srgbClr val="ffffff"/>
                </a:solidFill>
                <a:uFill>
                  <a:solidFill>
                    <a:srgbClr val="ffffff"/>
                  </a:solidFill>
                </a:uFill>
                <a:latin typeface="Calibri"/>
              </a:rPr>
              <a:t>a)</a:t>
            </a:r>
            <a:endParaRPr b="0" lang="pt-BR" sz="1800" spc="-1" strike="noStrike">
              <a:solidFill>
                <a:srgbClr val="000000"/>
              </a:solidFill>
              <a:uFill>
                <a:solidFill>
                  <a:srgbClr val="ffffff"/>
                </a:solidFill>
              </a:uFill>
              <a:latin typeface="Arial"/>
            </a:endParaRPr>
          </a:p>
        </p:txBody>
      </p:sp>
      <p:sp>
        <p:nvSpPr>
          <p:cNvPr id="267" name="CustomShape 4"/>
          <p:cNvSpPr/>
          <p:nvPr/>
        </p:nvSpPr>
        <p:spPr>
          <a:xfrm rot="5400000">
            <a:off x="4084560" y="54720"/>
            <a:ext cx="1519920" cy="826776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c000"/>
              </a:buClr>
              <a:buFont typeface="Symbol" charset="2"/>
              <a:buChar char=""/>
            </a:pPr>
            <a:r>
              <a:rPr b="0" lang="pt-BR" sz="3200" spc="-1" strike="noStrike">
                <a:solidFill>
                  <a:srgbClr val="ffc000"/>
                </a:solidFill>
                <a:uFill>
                  <a:solidFill>
                    <a:srgbClr val="ffffff"/>
                  </a:solidFill>
                </a:uFill>
                <a:latin typeface="Calibri"/>
              </a:rPr>
              <a:t>Boa, a busca ativa ocorreu de acordo com a realidade e houve um fluxo diferenciado para MMS.</a:t>
            </a:r>
            <a:endParaRPr b="0" lang="pt-BR" sz="1800" spc="-1" strike="noStrike">
              <a:solidFill>
                <a:srgbClr val="000000"/>
              </a:solidFill>
              <a:uFill>
                <a:solidFill>
                  <a:srgbClr val="ffffff"/>
                </a:solidFill>
              </a:uFill>
              <a:latin typeface="Arial"/>
            </a:endParaRPr>
          </a:p>
        </p:txBody>
      </p:sp>
      <p:sp>
        <p:nvSpPr>
          <p:cNvPr id="268" name="CustomShape 5"/>
          <p:cNvSpPr/>
          <p:nvPr/>
        </p:nvSpPr>
        <p:spPr>
          <a:xfrm>
            <a:off x="360" y="3562560"/>
            <a:ext cx="875160" cy="1222920"/>
          </a:xfrm>
          <a:prstGeom prst="roundRect">
            <a:avLst>
              <a:gd name="adj" fmla="val 16667"/>
            </a:avLst>
          </a:prstGeom>
          <a:solidFill>
            <a:srgbClr val="ffc000"/>
          </a:solidFill>
          <a:ln>
            <a:solidFill>
              <a:schemeClr val="lt1">
                <a:hueOff val="0"/>
                <a:satOff val="0"/>
                <a:lumOff val="0"/>
                <a:alphaOff val="0"/>
              </a:schemeClr>
            </a:solidFill>
            <a:round/>
          </a:ln>
        </p:spPr>
        <p:style>
          <a:lnRef idx="2"/>
          <a:fillRef idx="0"/>
          <a:effectRef idx="0"/>
          <a:fontRef idx="minor"/>
        </p:style>
        <p:txBody>
          <a:bodyPr lIns="195120" rIns="152280" tIns="119160" bIns="118800" anchor="ctr"/>
          <a:p>
            <a:pPr algn="ctr">
              <a:lnSpc>
                <a:spcPct val="90000"/>
              </a:lnSpc>
            </a:pPr>
            <a:r>
              <a:rPr b="1" lang="pt-BR" sz="4000" spc="-1" strike="noStrike">
                <a:solidFill>
                  <a:srgbClr val="ffffff"/>
                </a:solidFill>
                <a:uFill>
                  <a:solidFill>
                    <a:srgbClr val="ffffff"/>
                  </a:solidFill>
                </a:uFill>
                <a:latin typeface="Calibri"/>
              </a:rPr>
              <a:t>b)</a:t>
            </a:r>
            <a:endParaRPr b="0" lang="pt-BR" sz="1800" spc="-1" strike="noStrike">
              <a:solidFill>
                <a:srgbClr val="000000"/>
              </a:solidFill>
              <a:uFill>
                <a:solidFill>
                  <a:srgbClr val="ffffff"/>
                </a:solidFill>
              </a:uFill>
              <a:latin typeface="Arial"/>
            </a:endParaRPr>
          </a:p>
        </p:txBody>
      </p:sp>
      <p:sp>
        <p:nvSpPr>
          <p:cNvPr id="269" name="CustomShape 6"/>
          <p:cNvSpPr/>
          <p:nvPr/>
        </p:nvSpPr>
        <p:spPr>
          <a:xfrm rot="5400000">
            <a:off x="4168800" y="1982880"/>
            <a:ext cx="1542960" cy="792972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0000"/>
              </a:buClr>
              <a:buFont typeface="Symbol" charset="2"/>
              <a:buChar char=""/>
            </a:pPr>
            <a:r>
              <a:rPr b="0" lang="pt-BR" sz="3200" spc="-1" strike="noStrike">
                <a:solidFill>
                  <a:srgbClr val="ff0000"/>
                </a:solidFill>
                <a:uFill>
                  <a:solidFill>
                    <a:srgbClr val="ffffff"/>
                  </a:solidFill>
                </a:uFill>
                <a:latin typeface="Calibri"/>
              </a:rPr>
              <a:t>Ruim, não houve busca ativa e o fluxo de  atendimento não considerou o controle de infecção do </a:t>
            </a:r>
            <a:r>
              <a:rPr b="0" i="1" lang="pt-BR" sz="3200" spc="-1" strike="noStrike">
                <a:solidFill>
                  <a:srgbClr val="ff0000"/>
                </a:solidFill>
                <a:uFill>
                  <a:solidFill>
                    <a:srgbClr val="ffffff"/>
                  </a:solidFill>
                </a:uFill>
                <a:latin typeface="Calibri"/>
              </a:rPr>
              <a:t>Mtb</a:t>
            </a:r>
            <a:r>
              <a:rPr b="0" lang="pt-BR" sz="3200" spc="-1" strike="noStrike">
                <a:solidFill>
                  <a:srgbClr val="ff0000"/>
                </a:solidFill>
                <a:uFill>
                  <a:solidFill>
                    <a:srgbClr val="ffffff"/>
                  </a:solidFill>
                </a:uFill>
                <a:latin typeface="Calibri"/>
              </a:rPr>
              <a:t>.</a:t>
            </a:r>
            <a:endParaRPr b="0" lang="pt-BR" sz="1800" spc="-1" strike="noStrike">
              <a:solidFill>
                <a:srgbClr val="000000"/>
              </a:solidFill>
              <a:uFill>
                <a:solidFill>
                  <a:srgbClr val="ffffff"/>
                </a:solidFill>
              </a:uFill>
              <a:latin typeface="Arial"/>
            </a:endParaRPr>
          </a:p>
        </p:txBody>
      </p:sp>
      <p:sp>
        <p:nvSpPr>
          <p:cNvPr id="270" name="CustomShape 7"/>
          <p:cNvSpPr/>
          <p:nvPr/>
        </p:nvSpPr>
        <p:spPr>
          <a:xfrm>
            <a:off x="360" y="5279040"/>
            <a:ext cx="950760" cy="1195920"/>
          </a:xfrm>
          <a:prstGeom prst="roundRect">
            <a:avLst>
              <a:gd name="adj" fmla="val 16667"/>
            </a:avLst>
          </a:prstGeom>
          <a:solidFill>
            <a:srgbClr val="ff0000"/>
          </a:solidFill>
          <a:ln>
            <a:solidFill>
              <a:schemeClr val="lt1">
                <a:hueOff val="0"/>
                <a:satOff val="0"/>
                <a:lumOff val="0"/>
                <a:alphaOff val="0"/>
              </a:schemeClr>
            </a:solidFill>
            <a:round/>
          </a:ln>
        </p:spPr>
        <p:style>
          <a:lnRef idx="2"/>
          <a:fillRef idx="0"/>
          <a:effectRef idx="0"/>
          <a:fontRef idx="minor"/>
        </p:style>
        <p:txBody>
          <a:bodyPr lIns="198720" rIns="152280" tIns="122760" bIns="122760" anchor="ctr"/>
          <a:p>
            <a:pPr algn="ctr">
              <a:lnSpc>
                <a:spcPct val="90000"/>
              </a:lnSpc>
            </a:pPr>
            <a:r>
              <a:rPr b="1" lang="pt-BR" sz="4000" spc="-1" strike="noStrike">
                <a:solidFill>
                  <a:srgbClr val="ffffff"/>
                </a:solidFill>
                <a:uFill>
                  <a:solidFill>
                    <a:srgbClr val="ffffff"/>
                  </a:solidFill>
                </a:uFill>
                <a:latin typeface="Calibri"/>
              </a:rPr>
              <a:t>c)</a:t>
            </a:r>
            <a:endParaRPr b="0" lang="pt-BR" sz="1800" spc="-1" strike="noStrike">
              <a:solidFill>
                <a:srgbClr val="000000"/>
              </a:solidFill>
              <a:uFill>
                <a:solidFill>
                  <a:srgbClr val="ffffff"/>
                </a:solidFill>
              </a:uFill>
              <a:latin typeface="Arial"/>
            </a:endParaRPr>
          </a:p>
        </p:txBody>
      </p:sp>
    </p:spTree>
  </p:cSld>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1" name="Imagem 1" descr=""/>
          <p:cNvPicPr/>
          <p:nvPr/>
        </p:nvPicPr>
        <p:blipFill>
          <a:blip r:embed="rId1"/>
          <a:stretch/>
        </p:blipFill>
        <p:spPr>
          <a:xfrm>
            <a:off x="254160" y="254160"/>
            <a:ext cx="8635680" cy="6349680"/>
          </a:xfrm>
          <a:prstGeom prst="rect">
            <a:avLst/>
          </a:prstGeom>
          <a:ln>
            <a:noFill/>
          </a:ln>
        </p:spPr>
      </p:pic>
    </p:spTree>
  </p:cSld>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TextShape 1"/>
          <p:cNvSpPr txBox="1"/>
          <p:nvPr/>
        </p:nvSpPr>
        <p:spPr>
          <a:xfrm>
            <a:off x="0" y="0"/>
            <a:ext cx="9143640" cy="1699920"/>
          </a:xfrm>
          <a:prstGeom prst="rect">
            <a:avLst/>
          </a:prstGeom>
          <a:solidFill>
            <a:srgbClr val="ffffff"/>
          </a:solidFill>
          <a:ln w="25560">
            <a:solidFill>
              <a:srgbClr val="000000"/>
            </a:solidFill>
            <a:round/>
          </a:ln>
        </p:spPr>
        <p:txBody>
          <a:bodyPr anchor="ctr"/>
          <a:p>
            <a:pPr marL="609480" indent="-609120" algn="ctr">
              <a:lnSpc>
                <a:spcPct val="100000"/>
              </a:lnSpc>
            </a:pPr>
            <a:r>
              <a:rPr b="0" lang="pt-BR" sz="4000" spc="-1" strike="noStrike">
                <a:solidFill>
                  <a:srgbClr val="000000"/>
                </a:solidFill>
                <a:uFill>
                  <a:solidFill>
                    <a:srgbClr val="ffffff"/>
                  </a:solidFill>
                </a:uFill>
                <a:latin typeface="Calibri"/>
              </a:rPr>
              <a:t>7 – Em relação às medidas de controle de infecção do </a:t>
            </a:r>
            <a:r>
              <a:rPr b="0" i="1" lang="pt-BR" sz="4000" spc="-1" strike="noStrike">
                <a:solidFill>
                  <a:srgbClr val="000000"/>
                </a:solidFill>
                <a:uFill>
                  <a:solidFill>
                    <a:srgbClr val="ffffff"/>
                  </a:solidFill>
                </a:uFill>
                <a:latin typeface="Calibri"/>
              </a:rPr>
              <a:t>Mtb</a:t>
            </a:r>
            <a:r>
              <a:rPr b="0" lang="pt-BR" sz="4000" spc="-1" strike="noStrike">
                <a:solidFill>
                  <a:srgbClr val="000000"/>
                </a:solidFill>
                <a:uFill>
                  <a:solidFill>
                    <a:srgbClr val="ffffff"/>
                  </a:solidFill>
                </a:uFill>
                <a:latin typeface="Calibri"/>
              </a:rPr>
              <a:t>, como você  avalia a UBS que atendeu MMS?</a:t>
            </a:r>
            <a:endParaRPr b="0" lang="pt-BR" sz="4400" spc="-1" strike="noStrike">
              <a:solidFill>
                <a:srgbClr val="000000"/>
              </a:solidFill>
              <a:uFill>
                <a:solidFill>
                  <a:srgbClr val="ffffff"/>
                </a:solidFill>
              </a:uFill>
              <a:latin typeface="Arial"/>
            </a:endParaRPr>
          </a:p>
        </p:txBody>
      </p:sp>
      <p:sp>
        <p:nvSpPr>
          <p:cNvPr id="273" name="CustomShape 2"/>
          <p:cNvSpPr/>
          <p:nvPr/>
        </p:nvSpPr>
        <p:spPr>
          <a:xfrm rot="5400000">
            <a:off x="4173480" y="-1686240"/>
            <a:ext cx="1416600" cy="832824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00b050"/>
              </a:buClr>
              <a:buFont typeface="Symbol" charset="2"/>
              <a:buChar char=""/>
            </a:pPr>
            <a:r>
              <a:rPr b="0" lang="pt-BR" sz="3200" spc="-1" strike="noStrike">
                <a:solidFill>
                  <a:srgbClr val="00b050"/>
                </a:solidFill>
                <a:uFill>
                  <a:solidFill>
                    <a:srgbClr val="ffffff"/>
                  </a:solidFill>
                </a:uFill>
                <a:latin typeface="Calibri"/>
              </a:rPr>
              <a:t>Regular, não houve busca ativa de pessoas com sintomas respiratórios, mas MMS pode circular livremente enquanto esperava.</a:t>
            </a:r>
            <a:endParaRPr b="0" lang="pt-BR" sz="1800" spc="-1" strike="noStrike">
              <a:solidFill>
                <a:srgbClr val="000000"/>
              </a:solidFill>
              <a:uFill>
                <a:solidFill>
                  <a:srgbClr val="ffffff"/>
                </a:solidFill>
              </a:uFill>
              <a:latin typeface="Arial"/>
            </a:endParaRPr>
          </a:p>
        </p:txBody>
      </p:sp>
      <p:sp>
        <p:nvSpPr>
          <p:cNvPr id="274" name="CustomShape 3"/>
          <p:cNvSpPr/>
          <p:nvPr/>
        </p:nvSpPr>
        <p:spPr>
          <a:xfrm>
            <a:off x="360" y="1922400"/>
            <a:ext cx="806760" cy="1177920"/>
          </a:xfrm>
          <a:prstGeom prst="roundRect">
            <a:avLst>
              <a:gd name="adj" fmla="val 16667"/>
            </a:avLst>
          </a:prstGeom>
          <a:solidFill>
            <a:srgbClr val="00b050"/>
          </a:solidFill>
          <a:ln>
            <a:solidFill>
              <a:schemeClr val="lt1">
                <a:hueOff val="0"/>
                <a:satOff val="0"/>
                <a:lumOff val="0"/>
                <a:alphaOff val="0"/>
              </a:schemeClr>
            </a:solidFill>
            <a:round/>
          </a:ln>
        </p:spPr>
        <p:style>
          <a:lnRef idx="2"/>
          <a:fillRef idx="0"/>
          <a:effectRef idx="0"/>
          <a:fontRef idx="minor"/>
        </p:style>
        <p:txBody>
          <a:bodyPr lIns="191520" rIns="152280" tIns="115560" bIns="115920" anchor="ctr"/>
          <a:p>
            <a:pPr algn="ctr">
              <a:lnSpc>
                <a:spcPct val="90000"/>
              </a:lnSpc>
            </a:pPr>
            <a:r>
              <a:rPr b="1" lang="pt-BR" sz="4000" spc="-1" strike="noStrike">
                <a:solidFill>
                  <a:srgbClr val="ffffff"/>
                </a:solidFill>
                <a:uFill>
                  <a:solidFill>
                    <a:srgbClr val="ffffff"/>
                  </a:solidFill>
                </a:uFill>
                <a:latin typeface="Calibri"/>
              </a:rPr>
              <a:t>a)</a:t>
            </a:r>
            <a:endParaRPr b="0" lang="pt-BR" sz="1800" spc="-1" strike="noStrike">
              <a:solidFill>
                <a:srgbClr val="000000"/>
              </a:solidFill>
              <a:uFill>
                <a:solidFill>
                  <a:srgbClr val="ffffff"/>
                </a:solidFill>
              </a:uFill>
              <a:latin typeface="Arial"/>
            </a:endParaRPr>
          </a:p>
        </p:txBody>
      </p:sp>
      <p:sp>
        <p:nvSpPr>
          <p:cNvPr id="275" name="CustomShape 4"/>
          <p:cNvSpPr/>
          <p:nvPr/>
        </p:nvSpPr>
        <p:spPr>
          <a:xfrm rot="5400000">
            <a:off x="4084560" y="54720"/>
            <a:ext cx="1519920" cy="826776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c000"/>
              </a:buClr>
              <a:buFont typeface="Symbol" charset="2"/>
              <a:buChar char=""/>
            </a:pPr>
            <a:r>
              <a:rPr b="0" lang="pt-BR" sz="3200" spc="-1" strike="noStrike">
                <a:solidFill>
                  <a:srgbClr val="ffc000"/>
                </a:solidFill>
                <a:uFill>
                  <a:solidFill>
                    <a:srgbClr val="ffffff"/>
                  </a:solidFill>
                </a:uFill>
                <a:latin typeface="Calibri"/>
              </a:rPr>
              <a:t>Boa, a busca ativa ocorreu de acordo com a realidade e houve um fluxo diferenciado para MMS.</a:t>
            </a:r>
            <a:endParaRPr b="0" lang="pt-BR" sz="1800" spc="-1" strike="noStrike">
              <a:solidFill>
                <a:srgbClr val="000000"/>
              </a:solidFill>
              <a:uFill>
                <a:solidFill>
                  <a:srgbClr val="ffffff"/>
                </a:solidFill>
              </a:uFill>
              <a:latin typeface="Arial"/>
            </a:endParaRPr>
          </a:p>
        </p:txBody>
      </p:sp>
      <p:sp>
        <p:nvSpPr>
          <p:cNvPr id="276" name="CustomShape 5"/>
          <p:cNvSpPr/>
          <p:nvPr/>
        </p:nvSpPr>
        <p:spPr>
          <a:xfrm>
            <a:off x="360" y="3562560"/>
            <a:ext cx="875160" cy="1222920"/>
          </a:xfrm>
          <a:prstGeom prst="roundRect">
            <a:avLst>
              <a:gd name="adj" fmla="val 16667"/>
            </a:avLst>
          </a:prstGeom>
          <a:solidFill>
            <a:srgbClr val="ffc000"/>
          </a:solidFill>
          <a:ln>
            <a:solidFill>
              <a:schemeClr val="lt1">
                <a:hueOff val="0"/>
                <a:satOff val="0"/>
                <a:lumOff val="0"/>
                <a:alphaOff val="0"/>
              </a:schemeClr>
            </a:solidFill>
            <a:round/>
          </a:ln>
        </p:spPr>
        <p:style>
          <a:lnRef idx="2"/>
          <a:fillRef idx="0"/>
          <a:effectRef idx="0"/>
          <a:fontRef idx="minor"/>
        </p:style>
        <p:txBody>
          <a:bodyPr lIns="195120" rIns="152280" tIns="119160" bIns="118800" anchor="ctr"/>
          <a:p>
            <a:pPr algn="ctr">
              <a:lnSpc>
                <a:spcPct val="90000"/>
              </a:lnSpc>
            </a:pPr>
            <a:r>
              <a:rPr b="1" lang="pt-BR" sz="4000" spc="-1" strike="noStrike">
                <a:solidFill>
                  <a:srgbClr val="ffffff"/>
                </a:solidFill>
                <a:uFill>
                  <a:solidFill>
                    <a:srgbClr val="ffffff"/>
                  </a:solidFill>
                </a:uFill>
                <a:latin typeface="Calibri"/>
              </a:rPr>
              <a:t>b)</a:t>
            </a:r>
            <a:endParaRPr b="0" lang="pt-BR" sz="1800" spc="-1" strike="noStrike">
              <a:solidFill>
                <a:srgbClr val="000000"/>
              </a:solidFill>
              <a:uFill>
                <a:solidFill>
                  <a:srgbClr val="ffffff"/>
                </a:solidFill>
              </a:uFill>
              <a:latin typeface="Arial"/>
            </a:endParaRPr>
          </a:p>
        </p:txBody>
      </p:sp>
      <p:sp>
        <p:nvSpPr>
          <p:cNvPr id="277" name="CustomShape 6"/>
          <p:cNvSpPr/>
          <p:nvPr/>
        </p:nvSpPr>
        <p:spPr>
          <a:xfrm rot="5400000">
            <a:off x="4168800" y="1982880"/>
            <a:ext cx="1542960" cy="7929720"/>
          </a:xfrm>
          <a:prstGeom prst="round2SameRect">
            <a:avLst>
              <a:gd name="adj1" fmla="val 16667"/>
              <a:gd name="adj2" fmla="val 0"/>
            </a:avLst>
          </a:prstGeom>
          <a:solidFill>
            <a:srgbClr val="ff0000"/>
          </a:solid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ffff"/>
              </a:buClr>
              <a:buFont typeface="Symbol" charset="2"/>
              <a:buChar char=""/>
            </a:pPr>
            <a:r>
              <a:rPr b="0" lang="pt-BR" sz="3200" spc="-1" strike="noStrike">
                <a:solidFill>
                  <a:srgbClr val="ffffff"/>
                </a:solidFill>
                <a:uFill>
                  <a:solidFill>
                    <a:srgbClr val="ffffff"/>
                  </a:solidFill>
                </a:uFill>
                <a:latin typeface="Calibri"/>
              </a:rPr>
              <a:t>Ruim, não houve busca ativa e o fluxo de  atendimento não considerou o controle de infecção do </a:t>
            </a:r>
            <a:r>
              <a:rPr b="0" i="1" lang="pt-BR" sz="3200" spc="-1" strike="noStrike">
                <a:solidFill>
                  <a:srgbClr val="ffffff"/>
                </a:solidFill>
                <a:uFill>
                  <a:solidFill>
                    <a:srgbClr val="ffffff"/>
                  </a:solidFill>
                </a:uFill>
                <a:latin typeface="Calibri"/>
              </a:rPr>
              <a:t>Mtb</a:t>
            </a:r>
            <a:r>
              <a:rPr b="0" lang="pt-BR" sz="3200" spc="-1" strike="noStrike">
                <a:solidFill>
                  <a:srgbClr val="ffffff"/>
                </a:solidFill>
                <a:uFill>
                  <a:solidFill>
                    <a:srgbClr val="ffffff"/>
                  </a:solidFill>
                </a:uFill>
                <a:latin typeface="Calibri"/>
              </a:rPr>
              <a:t>.</a:t>
            </a:r>
            <a:endParaRPr b="0" lang="pt-BR" sz="1800" spc="-1" strike="noStrike">
              <a:solidFill>
                <a:srgbClr val="000000"/>
              </a:solidFill>
              <a:uFill>
                <a:solidFill>
                  <a:srgbClr val="ffffff"/>
                </a:solidFill>
              </a:uFill>
              <a:latin typeface="Arial"/>
            </a:endParaRPr>
          </a:p>
        </p:txBody>
      </p:sp>
      <p:sp>
        <p:nvSpPr>
          <p:cNvPr id="278" name="CustomShape 7"/>
          <p:cNvSpPr/>
          <p:nvPr/>
        </p:nvSpPr>
        <p:spPr>
          <a:xfrm>
            <a:off x="360" y="5279040"/>
            <a:ext cx="950760" cy="1195920"/>
          </a:xfrm>
          <a:prstGeom prst="roundRect">
            <a:avLst>
              <a:gd name="adj" fmla="val 16667"/>
            </a:avLst>
          </a:prstGeom>
          <a:solidFill>
            <a:srgbClr val="ff0000"/>
          </a:solidFill>
          <a:ln>
            <a:solidFill>
              <a:schemeClr val="lt1">
                <a:hueOff val="0"/>
                <a:satOff val="0"/>
                <a:lumOff val="0"/>
                <a:alphaOff val="0"/>
              </a:schemeClr>
            </a:solidFill>
            <a:round/>
          </a:ln>
        </p:spPr>
        <p:style>
          <a:lnRef idx="2"/>
          <a:fillRef idx="0"/>
          <a:effectRef idx="0"/>
          <a:fontRef idx="minor"/>
        </p:style>
        <p:txBody>
          <a:bodyPr lIns="198720" rIns="152280" tIns="122760" bIns="122760" anchor="ctr"/>
          <a:p>
            <a:pPr algn="ctr">
              <a:lnSpc>
                <a:spcPct val="90000"/>
              </a:lnSpc>
            </a:pPr>
            <a:r>
              <a:rPr b="1" lang="pt-BR" sz="4000" spc="-1" strike="noStrike">
                <a:solidFill>
                  <a:srgbClr val="ffffff"/>
                </a:solidFill>
                <a:uFill>
                  <a:solidFill>
                    <a:srgbClr val="ffffff"/>
                  </a:solidFill>
                </a:uFill>
                <a:latin typeface="Calibri"/>
              </a:rPr>
              <a:t>c)</a:t>
            </a:r>
            <a:endParaRPr b="0" lang="pt-BR" sz="1800" spc="-1" strike="noStrike">
              <a:solidFill>
                <a:srgbClr val="000000"/>
              </a:solidFill>
              <a:uFill>
                <a:solidFill>
                  <a:srgbClr val="ffffff"/>
                </a:solidFill>
              </a:uFill>
              <a:latin typeface="Arial"/>
            </a:endParaRPr>
          </a:p>
        </p:txBody>
      </p:sp>
    </p:spTree>
  </p:cSld>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279" name="TextShape 1"/>
          <p:cNvSpPr txBox="1"/>
          <p:nvPr/>
        </p:nvSpPr>
        <p:spPr>
          <a:xfrm>
            <a:off x="251640" y="1340640"/>
            <a:ext cx="8640720" cy="5517000"/>
          </a:xfrm>
          <a:prstGeom prst="rect">
            <a:avLst/>
          </a:prstGeom>
          <a:noFill/>
          <a:ln>
            <a:noFill/>
          </a:ln>
        </p:spPr>
        <p:txBody>
          <a:bodyPr/>
          <a:p>
            <a:pPr marL="343080" indent="-342720" algn="just">
              <a:lnSpc>
                <a:spcPct val="100000"/>
              </a:lnSpc>
              <a:buClr>
                <a:srgbClr val="002060"/>
              </a:buClr>
              <a:buFont typeface="Wingdings" charset="2"/>
              <a:buChar char=""/>
            </a:pPr>
            <a:r>
              <a:rPr b="0" lang="pt-BR" sz="3600" spc="-1" strike="noStrike">
                <a:solidFill>
                  <a:srgbClr val="002060"/>
                </a:solidFill>
                <a:uFill>
                  <a:solidFill>
                    <a:srgbClr val="ffffff"/>
                  </a:solidFill>
                </a:uFill>
                <a:latin typeface="Calibri"/>
              </a:rPr>
              <a:t>Medidas administrativas são o primeiro nível da hierarquia do controle de infecção.</a:t>
            </a:r>
            <a:endParaRPr b="0" lang="pt-BR" sz="3200" spc="-1" strike="noStrike">
              <a:solidFill>
                <a:srgbClr val="000000"/>
              </a:solidFill>
              <a:uFill>
                <a:solidFill>
                  <a:srgbClr val="ffffff"/>
                </a:solidFill>
              </a:uFill>
              <a:latin typeface="Calibri"/>
            </a:endParaRPr>
          </a:p>
          <a:p>
            <a:pPr algn="just">
              <a:lnSpc>
                <a:spcPct val="100000"/>
              </a:lnSpc>
            </a:pPr>
            <a:endParaRPr b="0" lang="pt-BR" sz="3200" spc="-1" strike="noStrike">
              <a:solidFill>
                <a:srgbClr val="000000"/>
              </a:solidFill>
              <a:uFill>
                <a:solidFill>
                  <a:srgbClr val="ffffff"/>
                </a:solidFill>
              </a:uFill>
              <a:latin typeface="Calibri"/>
            </a:endParaRPr>
          </a:p>
          <a:p>
            <a:pPr marL="343080" indent="-342720" algn="just">
              <a:lnSpc>
                <a:spcPct val="100000"/>
              </a:lnSpc>
              <a:buClr>
                <a:srgbClr val="002060"/>
              </a:buClr>
              <a:buFont typeface="Wingdings" charset="2"/>
              <a:buChar char=""/>
            </a:pPr>
            <a:r>
              <a:rPr b="0" lang="pt-BR" sz="3600" spc="-1" strike="noStrike">
                <a:solidFill>
                  <a:srgbClr val="002060"/>
                </a:solidFill>
                <a:uFill>
                  <a:solidFill>
                    <a:srgbClr val="ffffff"/>
                  </a:solidFill>
                </a:uFill>
                <a:latin typeface="Calibri"/>
              </a:rPr>
              <a:t>Elas Incluem o maior número de pessoas:</a:t>
            </a:r>
            <a:endParaRPr b="0" lang="pt-BR" sz="3200" spc="-1" strike="noStrike">
              <a:solidFill>
                <a:srgbClr val="000000"/>
              </a:solidFill>
              <a:uFill>
                <a:solidFill>
                  <a:srgbClr val="ffffff"/>
                </a:solidFill>
              </a:uFill>
              <a:latin typeface="Calibri"/>
            </a:endParaRPr>
          </a:p>
          <a:p>
            <a:pPr lvl="1" marL="743040" indent="-285480" algn="just">
              <a:lnSpc>
                <a:spcPct val="100000"/>
              </a:lnSpc>
              <a:buClr>
                <a:srgbClr val="002060"/>
              </a:buClr>
              <a:buFont typeface="Wingdings" charset="2"/>
              <a:buChar char=""/>
            </a:pPr>
            <a:r>
              <a:rPr b="0" lang="pt-BR" sz="2800" spc="-1" strike="noStrike">
                <a:solidFill>
                  <a:srgbClr val="002060"/>
                </a:solidFill>
                <a:uFill>
                  <a:solidFill>
                    <a:srgbClr val="ffffff"/>
                  </a:solidFill>
                </a:uFill>
                <a:latin typeface="Calibri"/>
              </a:rPr>
              <a:t>profissionais de saúde</a:t>
            </a:r>
            <a:endParaRPr b="0" lang="pt-BR" sz="2400" spc="-1" strike="noStrike">
              <a:solidFill>
                <a:srgbClr val="000000"/>
              </a:solidFill>
              <a:uFill>
                <a:solidFill>
                  <a:srgbClr val="ffffff"/>
                </a:solidFill>
              </a:uFill>
              <a:latin typeface="Calibri"/>
            </a:endParaRPr>
          </a:p>
          <a:p>
            <a:pPr lvl="1" marL="743040" indent="-285480" algn="just">
              <a:lnSpc>
                <a:spcPct val="100000"/>
              </a:lnSpc>
              <a:buClr>
                <a:srgbClr val="002060"/>
              </a:buClr>
              <a:buFont typeface="Wingdings" charset="2"/>
              <a:buChar char=""/>
            </a:pPr>
            <a:r>
              <a:rPr b="0" lang="pt-BR" sz="2800" spc="-1" strike="noStrike">
                <a:solidFill>
                  <a:srgbClr val="002060"/>
                </a:solidFill>
                <a:uFill>
                  <a:solidFill>
                    <a:srgbClr val="ffffff"/>
                  </a:solidFill>
                </a:uFill>
                <a:latin typeface="Calibri"/>
              </a:rPr>
              <a:t>pessoas que usam o serviço de saúde</a:t>
            </a:r>
            <a:endParaRPr b="0" lang="pt-BR" sz="2400" spc="-1" strike="noStrike">
              <a:solidFill>
                <a:srgbClr val="000000"/>
              </a:solidFill>
              <a:uFill>
                <a:solidFill>
                  <a:srgbClr val="ffffff"/>
                </a:solidFill>
              </a:uFill>
              <a:latin typeface="Calibri"/>
            </a:endParaRPr>
          </a:p>
          <a:p>
            <a:pPr lvl="1" marL="743040" indent="-285480" algn="just">
              <a:lnSpc>
                <a:spcPct val="100000"/>
              </a:lnSpc>
              <a:buClr>
                <a:srgbClr val="002060"/>
              </a:buClr>
              <a:buFont typeface="Wingdings" charset="2"/>
              <a:buChar char=""/>
            </a:pPr>
            <a:r>
              <a:rPr b="0" lang="pt-BR" sz="2800" spc="-1" strike="noStrike">
                <a:solidFill>
                  <a:srgbClr val="002060"/>
                </a:solidFill>
                <a:uFill>
                  <a:solidFill>
                    <a:srgbClr val="ffffff"/>
                  </a:solidFill>
                </a:uFill>
                <a:latin typeface="Calibri"/>
              </a:rPr>
              <a:t>visitantes</a:t>
            </a:r>
            <a:endParaRPr b="0" lang="pt-BR" sz="2400" spc="-1" strike="noStrike">
              <a:solidFill>
                <a:srgbClr val="000000"/>
              </a:solidFill>
              <a:uFill>
                <a:solidFill>
                  <a:srgbClr val="ffffff"/>
                </a:solidFill>
              </a:uFill>
              <a:latin typeface="Calibri"/>
            </a:endParaRPr>
          </a:p>
          <a:p>
            <a:pPr algn="just">
              <a:lnSpc>
                <a:spcPct val="100000"/>
              </a:lnSpc>
            </a:pPr>
            <a:endParaRPr b="0" lang="pt-BR" sz="3200" spc="-1" strike="noStrike">
              <a:solidFill>
                <a:srgbClr val="000000"/>
              </a:solidFill>
              <a:uFill>
                <a:solidFill>
                  <a:srgbClr val="ffffff"/>
                </a:solidFill>
              </a:uFill>
              <a:latin typeface="Calibri"/>
            </a:endParaRPr>
          </a:p>
          <a:p>
            <a:pPr marL="343080" indent="-342720" algn="just">
              <a:lnSpc>
                <a:spcPct val="100000"/>
              </a:lnSpc>
              <a:buClr>
                <a:srgbClr val="002060"/>
              </a:buClr>
              <a:buFont typeface="Wingdings" charset="2"/>
              <a:buChar char=""/>
            </a:pPr>
            <a:r>
              <a:rPr b="0" lang="pt-BR" sz="3600" spc="-1" strike="noStrike">
                <a:solidFill>
                  <a:srgbClr val="002060"/>
                </a:solidFill>
                <a:uFill>
                  <a:solidFill>
                    <a:srgbClr val="ffffff"/>
                  </a:solidFill>
                </a:uFill>
                <a:latin typeface="Calibri"/>
              </a:rPr>
              <a:t>Promovem a redução do risco de exposição de pessoas não infectadas àquelas com doença ativa.</a:t>
            </a:r>
            <a:endParaRPr b="0" lang="pt-BR" sz="3200" spc="-1" strike="noStrike">
              <a:solidFill>
                <a:srgbClr val="000000"/>
              </a:solidFill>
              <a:uFill>
                <a:solidFill>
                  <a:srgbClr val="ffffff"/>
                </a:solidFill>
              </a:uFill>
              <a:latin typeface="Calibri"/>
            </a:endParaRPr>
          </a:p>
        </p:txBody>
      </p:sp>
      <p:sp>
        <p:nvSpPr>
          <p:cNvPr id="280" name="TextShape 2"/>
          <p:cNvSpPr txBox="1"/>
          <p:nvPr/>
        </p:nvSpPr>
        <p:spPr>
          <a:xfrm>
            <a:off x="107640" y="33264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Medidas Administrativas</a:t>
            </a:r>
            <a:endParaRPr b="0" lang="pt-BR" sz="4400" spc="-1" strike="noStrike">
              <a:solidFill>
                <a:srgbClr val="000000"/>
              </a:solidFill>
              <a:uFill>
                <a:solidFill>
                  <a:srgbClr val="ffffff"/>
                </a:solidFill>
              </a:uFill>
              <a:latin typeface="Arial"/>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f1de"/>
        </a:solidFill>
      </p:bgPr>
    </p:bg>
    <p:spTree>
      <p:nvGrpSpPr>
        <p:cNvPr id="1" name=""/>
        <p:cNvGrpSpPr/>
        <p:nvPr/>
      </p:nvGrpSpPr>
      <p:grpSpPr>
        <a:xfrm>
          <a:off x="0" y="0"/>
          <a:ext cx="0" cy="0"/>
          <a:chOff x="0" y="0"/>
          <a:chExt cx="0" cy="0"/>
        </a:xfrm>
      </p:grpSpPr>
      <p:sp>
        <p:nvSpPr>
          <p:cNvPr id="128" name="TextShape 1"/>
          <p:cNvSpPr txBox="1"/>
          <p:nvPr/>
        </p:nvSpPr>
        <p:spPr>
          <a:xfrm>
            <a:off x="628560" y="620640"/>
            <a:ext cx="7886520" cy="5555880"/>
          </a:xfrm>
          <a:prstGeom prst="rect">
            <a:avLst/>
          </a:prstGeom>
          <a:noFill/>
          <a:ln>
            <a:noFill/>
          </a:ln>
        </p:spPr>
        <p:txBody>
          <a:bodyPr/>
          <a:p>
            <a:pPr algn="ctr">
              <a:lnSpc>
                <a:spcPct val="100000"/>
              </a:lnSpc>
            </a:pPr>
            <a:endParaRPr b="0" lang="pt-BR" sz="3200" spc="-1" strike="noStrike">
              <a:solidFill>
                <a:srgbClr val="000000"/>
              </a:solidFill>
              <a:uFill>
                <a:solidFill>
                  <a:srgbClr val="ffffff"/>
                </a:solidFill>
              </a:uFill>
              <a:latin typeface="Calibri"/>
            </a:endParaRPr>
          </a:p>
          <a:p>
            <a:pPr algn="ctr">
              <a:lnSpc>
                <a:spcPct val="100000"/>
              </a:lnSpc>
            </a:pPr>
            <a:r>
              <a:rPr b="0" lang="pt-BR" sz="4800" spc="-1" strike="noStrike">
                <a:solidFill>
                  <a:srgbClr val="006600"/>
                </a:solidFill>
                <a:uFill>
                  <a:solidFill>
                    <a:srgbClr val="ffffff"/>
                  </a:solidFill>
                </a:uFill>
                <a:latin typeface="Calibri"/>
              </a:rPr>
              <a:t>MMS teve sua casa visitada por um agente comunitário de saúde (ACS), que a percebeu emagrecida, febril e tossindo. </a:t>
            </a:r>
            <a:endParaRPr b="0" lang="pt-BR" sz="3200" spc="-1" strike="noStrike">
              <a:solidFill>
                <a:srgbClr val="000000"/>
              </a:solidFill>
              <a:uFill>
                <a:solidFill>
                  <a:srgbClr val="ffffff"/>
                </a:solidFill>
              </a:uFill>
              <a:latin typeface="Calibri"/>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281" name="TextShape 1"/>
          <p:cNvSpPr txBox="1"/>
          <p:nvPr/>
        </p:nvSpPr>
        <p:spPr>
          <a:xfrm>
            <a:off x="415080" y="2133000"/>
            <a:ext cx="8317440" cy="3528000"/>
          </a:xfrm>
          <a:prstGeom prst="rect">
            <a:avLst/>
          </a:prstGeom>
          <a:noFill/>
          <a:ln>
            <a:noFill/>
          </a:ln>
        </p:spPr>
        <p:txBody>
          <a:bodyPr/>
          <a:p>
            <a:pPr algn="just">
              <a:lnSpc>
                <a:spcPct val="100000"/>
              </a:lnSpc>
            </a:pPr>
            <a:r>
              <a:rPr b="0" lang="pt-BR" sz="3600" spc="-1" strike="noStrike">
                <a:solidFill>
                  <a:srgbClr val="002060"/>
                </a:solidFill>
                <a:uFill>
                  <a:solidFill>
                    <a:srgbClr val="ffffff"/>
                  </a:solidFill>
                </a:uFill>
                <a:latin typeface="Calibri"/>
              </a:rPr>
              <a:t>Desenvolvimento e implementação de cuidados e protocolos que assegurem a identificação, isolamento, avaliação diagnóstica e tratamento adequado das pessoas com sinais sugestivos de TB;</a:t>
            </a:r>
            <a:endParaRPr b="0" lang="pt-BR" sz="3200" spc="-1" strike="noStrike">
              <a:solidFill>
                <a:srgbClr val="000000"/>
              </a:solidFill>
              <a:uFill>
                <a:solidFill>
                  <a:srgbClr val="ffffff"/>
                </a:solidFill>
              </a:uFill>
              <a:latin typeface="Calibri"/>
            </a:endParaRPr>
          </a:p>
        </p:txBody>
      </p:sp>
      <p:sp>
        <p:nvSpPr>
          <p:cNvPr id="282" name="TextShape 2"/>
          <p:cNvSpPr txBox="1"/>
          <p:nvPr/>
        </p:nvSpPr>
        <p:spPr>
          <a:xfrm>
            <a:off x="107640" y="33264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Medidas Administrativas</a:t>
            </a:r>
            <a:endParaRPr b="0" lang="pt-BR" sz="4400" spc="-1" strike="noStrike">
              <a:solidFill>
                <a:srgbClr val="000000"/>
              </a:solidFill>
              <a:uFill>
                <a:solidFill>
                  <a:srgbClr val="ffffff"/>
                </a:solidFill>
              </a:uFill>
              <a:latin typeface="Arial"/>
            </a:endParaRPr>
          </a:p>
        </p:txBody>
      </p:sp>
    </p:spTree>
  </p:cSld>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283" name="TextShape 1"/>
          <p:cNvSpPr txBox="1"/>
          <p:nvPr/>
        </p:nvSpPr>
        <p:spPr>
          <a:xfrm>
            <a:off x="253440" y="1772640"/>
            <a:ext cx="8494560" cy="4896360"/>
          </a:xfrm>
          <a:prstGeom prst="rect">
            <a:avLst/>
          </a:prstGeom>
          <a:noFill/>
          <a:ln>
            <a:noFill/>
          </a:ln>
        </p:spPr>
        <p:txBody>
          <a:bodyPr/>
          <a:p>
            <a:pPr marL="343080" indent="-342720" algn="just">
              <a:lnSpc>
                <a:spcPct val="100000"/>
              </a:lnSpc>
              <a:buClr>
                <a:srgbClr val="002060"/>
              </a:buClr>
              <a:buFont typeface="Wingdings" charset="2"/>
              <a:buChar char=""/>
            </a:pPr>
            <a:r>
              <a:rPr b="0" lang="pt-BR" sz="3600" spc="-1" strike="noStrike">
                <a:solidFill>
                  <a:srgbClr val="002060"/>
                </a:solidFill>
                <a:uFill>
                  <a:solidFill>
                    <a:srgbClr val="ffffff"/>
                  </a:solidFill>
                </a:uFill>
                <a:latin typeface="Calibri"/>
              </a:rPr>
              <a:t>Implementação de práticas de trabalho efetivas e seguras entre os profissionais de saúde;</a:t>
            </a:r>
            <a:endParaRPr b="0" lang="pt-BR" sz="3200" spc="-1" strike="noStrike">
              <a:solidFill>
                <a:srgbClr val="000000"/>
              </a:solidFill>
              <a:uFill>
                <a:solidFill>
                  <a:srgbClr val="ffffff"/>
                </a:solidFill>
              </a:uFill>
              <a:latin typeface="Calibri"/>
            </a:endParaRPr>
          </a:p>
          <a:p>
            <a:pPr marL="343080" indent="-342720" algn="just">
              <a:lnSpc>
                <a:spcPct val="100000"/>
              </a:lnSpc>
              <a:buClr>
                <a:srgbClr val="002060"/>
              </a:buClr>
              <a:buFont typeface="Wingdings" charset="2"/>
              <a:buChar char=""/>
            </a:pPr>
            <a:r>
              <a:rPr b="0" lang="pt-BR" sz="3600" spc="-1" strike="noStrike">
                <a:solidFill>
                  <a:srgbClr val="002060"/>
                </a:solidFill>
                <a:uFill>
                  <a:solidFill>
                    <a:srgbClr val="ffffff"/>
                  </a:solidFill>
                </a:uFill>
                <a:latin typeface="Calibri"/>
              </a:rPr>
              <a:t>Atualização, educação, capacitação dos profissionais de saúde sobre TB; e</a:t>
            </a:r>
            <a:endParaRPr b="0" lang="pt-BR" sz="3200" spc="-1" strike="noStrike">
              <a:solidFill>
                <a:srgbClr val="000000"/>
              </a:solidFill>
              <a:uFill>
                <a:solidFill>
                  <a:srgbClr val="ffffff"/>
                </a:solidFill>
              </a:uFill>
              <a:latin typeface="Calibri"/>
            </a:endParaRPr>
          </a:p>
          <a:p>
            <a:pPr marL="343080" indent="-342720" algn="just">
              <a:lnSpc>
                <a:spcPct val="100000"/>
              </a:lnSpc>
              <a:buClr>
                <a:srgbClr val="002060"/>
              </a:buClr>
              <a:buFont typeface="Wingdings" charset="2"/>
              <a:buChar char=""/>
            </a:pPr>
            <a:r>
              <a:rPr b="0" lang="pt-BR" sz="3600" spc="-1" strike="noStrike">
                <a:solidFill>
                  <a:srgbClr val="002060"/>
                </a:solidFill>
                <a:uFill>
                  <a:solidFill>
                    <a:srgbClr val="ffffff"/>
                  </a:solidFill>
                </a:uFill>
                <a:latin typeface="Calibri"/>
              </a:rPr>
              <a:t>Rastreamento anual dos profissionais para avaliação da infecção latente e doença ativa.</a:t>
            </a:r>
            <a:endParaRPr b="0" lang="pt-BR" sz="3200" spc="-1" strike="noStrike">
              <a:solidFill>
                <a:srgbClr val="000000"/>
              </a:solidFill>
              <a:uFill>
                <a:solidFill>
                  <a:srgbClr val="ffffff"/>
                </a:solidFill>
              </a:uFill>
              <a:latin typeface="Calibri"/>
            </a:endParaRPr>
          </a:p>
        </p:txBody>
      </p:sp>
      <p:sp>
        <p:nvSpPr>
          <p:cNvPr id="284" name="TextShape 2"/>
          <p:cNvSpPr txBox="1"/>
          <p:nvPr/>
        </p:nvSpPr>
        <p:spPr>
          <a:xfrm>
            <a:off x="107640" y="33264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Medidas Administrativas</a:t>
            </a:r>
            <a:r>
              <a:rPr b="1" lang="pt-BR" sz="4800" spc="-1" strike="noStrike">
                <a:solidFill>
                  <a:srgbClr val="002060"/>
                </a:solidFill>
                <a:uFill>
                  <a:solidFill>
                    <a:srgbClr val="ffffff"/>
                  </a:solidFill>
                </a:uFill>
                <a:latin typeface="Calibri"/>
              </a:rPr>
              <a:t>
</a:t>
            </a:r>
            <a:r>
              <a:rPr b="1" lang="pt-BR" sz="4800" spc="-1" strike="noStrike">
                <a:solidFill>
                  <a:srgbClr val="002060"/>
                </a:solidFill>
                <a:uFill>
                  <a:solidFill>
                    <a:srgbClr val="ffffff"/>
                  </a:solidFill>
                </a:uFill>
                <a:latin typeface="Calibri"/>
              </a:rPr>
              <a:t>Exemplos</a:t>
            </a:r>
            <a:endParaRPr b="0" lang="pt-BR" sz="4400" spc="-1" strike="noStrike">
              <a:solidFill>
                <a:srgbClr val="000000"/>
              </a:solidFill>
              <a:uFill>
                <a:solidFill>
                  <a:srgbClr val="ffffff"/>
                </a:solidFill>
              </a:uFill>
              <a:latin typeface="Arial"/>
            </a:endParaRPr>
          </a:p>
        </p:txBody>
      </p:sp>
    </p:spTree>
  </p:cSld>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dcdb"/>
        </a:solidFill>
      </p:bgPr>
    </p:bg>
    <p:spTree>
      <p:nvGrpSpPr>
        <p:cNvPr id="1" name=""/>
        <p:cNvGrpSpPr/>
        <p:nvPr/>
      </p:nvGrpSpPr>
      <p:grpSpPr>
        <a:xfrm>
          <a:off x="0" y="0"/>
          <a:ext cx="0" cy="0"/>
          <a:chOff x="0" y="0"/>
          <a:chExt cx="0" cy="0"/>
        </a:xfrm>
      </p:grpSpPr>
      <p:sp>
        <p:nvSpPr>
          <p:cNvPr id="285" name="TextShape 1"/>
          <p:cNvSpPr txBox="1"/>
          <p:nvPr/>
        </p:nvSpPr>
        <p:spPr>
          <a:xfrm>
            <a:off x="457200" y="274680"/>
            <a:ext cx="8229240" cy="1142640"/>
          </a:xfrm>
          <a:prstGeom prst="rect">
            <a:avLst/>
          </a:prstGeom>
          <a:noFill/>
          <a:ln>
            <a:noFill/>
          </a:ln>
        </p:spPr>
        <p:txBody>
          <a:bodyPr anchor="ctr"/>
          <a:p>
            <a:pPr algn="ctr">
              <a:lnSpc>
                <a:spcPct val="100000"/>
              </a:lnSpc>
            </a:pPr>
            <a:r>
              <a:rPr b="1" lang="pt-BR" sz="6000" spc="-1" strike="noStrike">
                <a:solidFill>
                  <a:srgbClr val="000000"/>
                </a:solidFill>
                <a:uFill>
                  <a:solidFill>
                    <a:srgbClr val="ffffff"/>
                  </a:solidFill>
                </a:uFill>
                <a:latin typeface="Calibri"/>
              </a:rPr>
              <a:t>Discussão</a:t>
            </a:r>
            <a:endParaRPr b="0" lang="pt-BR" sz="4400" spc="-1" strike="noStrike">
              <a:solidFill>
                <a:srgbClr val="000000"/>
              </a:solidFill>
              <a:uFill>
                <a:solidFill>
                  <a:srgbClr val="ffffff"/>
                </a:solidFill>
              </a:uFill>
              <a:latin typeface="Arial"/>
            </a:endParaRPr>
          </a:p>
        </p:txBody>
      </p:sp>
      <p:sp>
        <p:nvSpPr>
          <p:cNvPr id="286" name="TextShape 2"/>
          <p:cNvSpPr txBox="1"/>
          <p:nvPr/>
        </p:nvSpPr>
        <p:spPr>
          <a:xfrm>
            <a:off x="539640" y="2277000"/>
            <a:ext cx="8064360" cy="3899880"/>
          </a:xfrm>
          <a:prstGeom prst="rect">
            <a:avLst/>
          </a:prstGeom>
          <a:noFill/>
          <a:ln>
            <a:noFill/>
          </a:ln>
        </p:spPr>
        <p:txBody>
          <a:bodyPr/>
          <a:p>
            <a:pPr algn="ctr">
              <a:lnSpc>
                <a:spcPct val="100000"/>
              </a:lnSpc>
            </a:pPr>
            <a:r>
              <a:rPr b="0" lang="pt-BR" sz="6000" spc="-1" strike="noStrike">
                <a:solidFill>
                  <a:srgbClr val="000000"/>
                </a:solidFill>
                <a:uFill>
                  <a:solidFill>
                    <a:srgbClr val="ffffff"/>
                  </a:solidFill>
                </a:uFill>
                <a:latin typeface="Calibri"/>
              </a:rPr>
              <a:t>Alguém pode citar outros exemplos de medidas administrativas?</a:t>
            </a:r>
            <a:endParaRPr b="0" lang="pt-BR" sz="3200" spc="-1" strike="noStrike">
              <a:solidFill>
                <a:srgbClr val="000000"/>
              </a:solidFill>
              <a:uFill>
                <a:solidFill>
                  <a:srgbClr val="ffffff"/>
                </a:solidFill>
              </a:uFill>
              <a:latin typeface="Calibri"/>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287" name="TextShape 1"/>
          <p:cNvSpPr txBox="1"/>
          <p:nvPr/>
        </p:nvSpPr>
        <p:spPr>
          <a:xfrm>
            <a:off x="253440" y="1772640"/>
            <a:ext cx="8640720" cy="4896360"/>
          </a:xfrm>
          <a:prstGeom prst="rect">
            <a:avLst/>
          </a:prstGeom>
          <a:noFill/>
          <a:ln>
            <a:noFill/>
          </a:ln>
        </p:spPr>
        <p:txBody>
          <a:bodyPr/>
          <a:p>
            <a:pPr marL="343080" indent="-342720" algn="just">
              <a:lnSpc>
                <a:spcPct val="100000"/>
              </a:lnSpc>
              <a:buClr>
                <a:srgbClr val="002060"/>
              </a:buClr>
              <a:buFont typeface="Wingdings" charset="2"/>
              <a:buChar char=""/>
            </a:pPr>
            <a:r>
              <a:rPr b="0" lang="pt-BR" sz="3200" spc="-1" strike="noStrike">
                <a:solidFill>
                  <a:srgbClr val="002060"/>
                </a:solidFill>
                <a:uFill>
                  <a:solidFill>
                    <a:srgbClr val="ffffff"/>
                  </a:solidFill>
                </a:uFill>
                <a:latin typeface="Calibri"/>
              </a:rPr>
              <a:t>Estabelecer rotina de busca ativa de pessoas com sintomas respiratórios;</a:t>
            </a:r>
            <a:endParaRPr b="0" lang="pt-BR" sz="3200" spc="-1" strike="noStrike">
              <a:solidFill>
                <a:srgbClr val="000000"/>
              </a:solidFill>
              <a:uFill>
                <a:solidFill>
                  <a:srgbClr val="ffffff"/>
                </a:solidFill>
              </a:uFill>
              <a:latin typeface="Calibri"/>
            </a:endParaRPr>
          </a:p>
          <a:p>
            <a:pPr algn="just">
              <a:lnSpc>
                <a:spcPct val="100000"/>
              </a:lnSpc>
            </a:pPr>
            <a:endParaRPr b="0" lang="pt-BR" sz="3200" spc="-1" strike="noStrike">
              <a:solidFill>
                <a:srgbClr val="000000"/>
              </a:solidFill>
              <a:uFill>
                <a:solidFill>
                  <a:srgbClr val="ffffff"/>
                </a:solidFill>
              </a:uFill>
              <a:latin typeface="Calibri"/>
            </a:endParaRPr>
          </a:p>
          <a:p>
            <a:pPr marL="343080" indent="-342720" algn="just">
              <a:lnSpc>
                <a:spcPct val="100000"/>
              </a:lnSpc>
              <a:buClr>
                <a:srgbClr val="002060"/>
              </a:buClr>
              <a:buFont typeface="Wingdings" charset="2"/>
              <a:buChar char=""/>
            </a:pPr>
            <a:r>
              <a:rPr b="0" lang="pt-BR" sz="3200" spc="-1" strike="noStrike">
                <a:solidFill>
                  <a:srgbClr val="002060"/>
                </a:solidFill>
                <a:uFill>
                  <a:solidFill>
                    <a:srgbClr val="ffffff"/>
                  </a:solidFill>
                </a:uFill>
                <a:latin typeface="Calibri"/>
              </a:rPr>
              <a:t>Organizar o fluxo das pessoas com sinais sugestivos ou diagnóstico de TB em período de transmissão, priorizando o atendimento;</a:t>
            </a:r>
            <a:endParaRPr b="0" lang="pt-BR" sz="3200" spc="-1" strike="noStrike">
              <a:solidFill>
                <a:srgbClr val="000000"/>
              </a:solidFill>
              <a:uFill>
                <a:solidFill>
                  <a:srgbClr val="ffffff"/>
                </a:solidFill>
              </a:uFill>
              <a:latin typeface="Calibri"/>
            </a:endParaRPr>
          </a:p>
          <a:p>
            <a:pPr algn="just">
              <a:lnSpc>
                <a:spcPct val="100000"/>
              </a:lnSpc>
            </a:pPr>
            <a:endParaRPr b="0" lang="pt-BR" sz="3200" spc="-1" strike="noStrike">
              <a:solidFill>
                <a:srgbClr val="000000"/>
              </a:solidFill>
              <a:uFill>
                <a:solidFill>
                  <a:srgbClr val="ffffff"/>
                </a:solidFill>
              </a:uFill>
              <a:latin typeface="Calibri"/>
            </a:endParaRPr>
          </a:p>
          <a:p>
            <a:pPr marL="343080" indent="-342720" algn="just">
              <a:lnSpc>
                <a:spcPct val="100000"/>
              </a:lnSpc>
              <a:buClr>
                <a:srgbClr val="002060"/>
              </a:buClr>
              <a:buFont typeface="Wingdings" charset="2"/>
              <a:buChar char=""/>
            </a:pPr>
            <a:r>
              <a:rPr b="0" lang="pt-BR" sz="3200" spc="-1" strike="noStrike">
                <a:solidFill>
                  <a:srgbClr val="002060"/>
                </a:solidFill>
                <a:uFill>
                  <a:solidFill>
                    <a:srgbClr val="ffffff"/>
                  </a:solidFill>
                </a:uFill>
                <a:latin typeface="Calibri"/>
              </a:rPr>
              <a:t>Definir estratégias de orientação sobre o uso de lenços de papel para as pessoas que estejam com tosse e espirro;</a:t>
            </a:r>
            <a:endParaRPr b="0" lang="pt-BR" sz="3200" spc="-1" strike="noStrike">
              <a:solidFill>
                <a:srgbClr val="000000"/>
              </a:solidFill>
              <a:uFill>
                <a:solidFill>
                  <a:srgbClr val="ffffff"/>
                </a:solidFill>
              </a:uFill>
              <a:latin typeface="Calibri"/>
            </a:endParaRPr>
          </a:p>
        </p:txBody>
      </p:sp>
      <p:sp>
        <p:nvSpPr>
          <p:cNvPr id="288" name="TextShape 2"/>
          <p:cNvSpPr txBox="1"/>
          <p:nvPr/>
        </p:nvSpPr>
        <p:spPr>
          <a:xfrm>
            <a:off x="107640" y="33264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Algumas medidas administrativas em UBS</a:t>
            </a:r>
            <a:endParaRPr b="0" lang="pt-BR" sz="4400" spc="-1" strike="noStrike">
              <a:solidFill>
                <a:srgbClr val="000000"/>
              </a:solidFill>
              <a:uFill>
                <a:solidFill>
                  <a:srgbClr val="ffffff"/>
                </a:solidFill>
              </a:uFill>
              <a:latin typeface="Arial"/>
            </a:endParaRPr>
          </a:p>
        </p:txBody>
      </p:sp>
    </p:spTree>
  </p:cSld>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289" name="TextShape 1"/>
          <p:cNvSpPr txBox="1"/>
          <p:nvPr/>
        </p:nvSpPr>
        <p:spPr>
          <a:xfrm>
            <a:off x="253440" y="1772640"/>
            <a:ext cx="8640720" cy="4896360"/>
          </a:xfrm>
          <a:prstGeom prst="rect">
            <a:avLst/>
          </a:prstGeom>
          <a:noFill/>
          <a:ln>
            <a:noFill/>
          </a:ln>
        </p:spPr>
        <p:txBody>
          <a:bodyPr/>
          <a:p>
            <a:pPr marL="343080" indent="-342720" algn="just">
              <a:lnSpc>
                <a:spcPct val="100000"/>
              </a:lnSpc>
              <a:buClr>
                <a:srgbClr val="002060"/>
              </a:buClr>
              <a:buFont typeface="Wingdings" charset="2"/>
              <a:buChar char=""/>
            </a:pPr>
            <a:r>
              <a:rPr b="0" lang="pt-BR" sz="3200" spc="-1" strike="noStrike">
                <a:solidFill>
                  <a:srgbClr val="002060"/>
                </a:solidFill>
                <a:uFill>
                  <a:solidFill>
                    <a:srgbClr val="ffffff"/>
                  </a:solidFill>
                </a:uFill>
                <a:latin typeface="Calibri"/>
              </a:rPr>
              <a:t>Proporcionar a distribuição de máscaras cirúrgicas para as pessoas com sintomas respiratórios ou diagnóstico de TB em período de transmissão; </a:t>
            </a:r>
            <a:endParaRPr b="0" lang="pt-BR" sz="3200" spc="-1" strike="noStrike">
              <a:solidFill>
                <a:srgbClr val="000000"/>
              </a:solidFill>
              <a:uFill>
                <a:solidFill>
                  <a:srgbClr val="ffffff"/>
                </a:solidFill>
              </a:uFill>
              <a:latin typeface="Calibri"/>
            </a:endParaRPr>
          </a:p>
          <a:p>
            <a:pPr algn="just">
              <a:lnSpc>
                <a:spcPct val="100000"/>
              </a:lnSpc>
            </a:pPr>
            <a:endParaRPr b="0" lang="pt-BR" sz="3200" spc="-1" strike="noStrike">
              <a:solidFill>
                <a:srgbClr val="000000"/>
              </a:solidFill>
              <a:uFill>
                <a:solidFill>
                  <a:srgbClr val="ffffff"/>
                </a:solidFill>
              </a:uFill>
              <a:latin typeface="Calibri"/>
            </a:endParaRPr>
          </a:p>
          <a:p>
            <a:pPr marL="343080" indent="-342720" algn="just">
              <a:lnSpc>
                <a:spcPct val="100000"/>
              </a:lnSpc>
              <a:buClr>
                <a:srgbClr val="002060"/>
              </a:buClr>
              <a:buFont typeface="Wingdings" charset="2"/>
              <a:buChar char=""/>
            </a:pPr>
            <a:r>
              <a:rPr b="0" lang="pt-BR" sz="3200" spc="-1" strike="noStrike">
                <a:solidFill>
                  <a:srgbClr val="002060"/>
                </a:solidFill>
                <a:uFill>
                  <a:solidFill>
                    <a:srgbClr val="ffffff"/>
                  </a:solidFill>
                </a:uFill>
                <a:latin typeface="Calibri"/>
              </a:rPr>
              <a:t>Estabelecer rotina de busca ativa de TB em pessoas com imunossupressão, diabetes, tabagismo e outras doenças associadas, independentemente de sintomas respiratórios;</a:t>
            </a:r>
            <a:endParaRPr b="0" lang="pt-BR" sz="3200" spc="-1" strike="noStrike">
              <a:solidFill>
                <a:srgbClr val="000000"/>
              </a:solidFill>
              <a:uFill>
                <a:solidFill>
                  <a:srgbClr val="ffffff"/>
                </a:solidFill>
              </a:uFill>
              <a:latin typeface="Calibri"/>
            </a:endParaRPr>
          </a:p>
        </p:txBody>
      </p:sp>
      <p:sp>
        <p:nvSpPr>
          <p:cNvPr id="290" name="TextShape 2"/>
          <p:cNvSpPr txBox="1"/>
          <p:nvPr/>
        </p:nvSpPr>
        <p:spPr>
          <a:xfrm>
            <a:off x="107640" y="33264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Algumas medidas administrativas em UBS</a:t>
            </a:r>
            <a:endParaRPr b="0" lang="pt-BR" sz="4400" spc="-1" strike="noStrike">
              <a:solidFill>
                <a:srgbClr val="000000"/>
              </a:solidFill>
              <a:uFill>
                <a:solidFill>
                  <a:srgbClr val="ffffff"/>
                </a:solidFill>
              </a:uFill>
              <a:latin typeface="Arial"/>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291" name="TextShape 1"/>
          <p:cNvSpPr txBox="1"/>
          <p:nvPr/>
        </p:nvSpPr>
        <p:spPr>
          <a:xfrm>
            <a:off x="253440" y="1772640"/>
            <a:ext cx="8640720" cy="4896360"/>
          </a:xfrm>
          <a:prstGeom prst="rect">
            <a:avLst/>
          </a:prstGeom>
          <a:noFill/>
          <a:ln>
            <a:noFill/>
          </a:ln>
        </p:spPr>
        <p:txBody>
          <a:bodyPr/>
          <a:p>
            <a:pPr marL="343080" indent="-342720" algn="just">
              <a:lnSpc>
                <a:spcPct val="100000"/>
              </a:lnSpc>
              <a:buClr>
                <a:srgbClr val="002060"/>
              </a:buClr>
              <a:buFont typeface="Wingdings" charset="2"/>
              <a:buChar char=""/>
            </a:pPr>
            <a:r>
              <a:rPr b="0" lang="pt-BR" sz="3200" spc="-1" strike="noStrike">
                <a:solidFill>
                  <a:srgbClr val="002060"/>
                </a:solidFill>
                <a:uFill>
                  <a:solidFill>
                    <a:srgbClr val="ffffff"/>
                  </a:solidFill>
                </a:uFill>
                <a:latin typeface="Calibri"/>
              </a:rPr>
              <a:t>Garantir realização de exames diagnósticos, no menor tempo possível, para pessoas com sinais e sintomas sugestivos de TB;</a:t>
            </a:r>
            <a:endParaRPr b="0" lang="pt-BR" sz="3200" spc="-1" strike="noStrike">
              <a:solidFill>
                <a:srgbClr val="000000"/>
              </a:solidFill>
              <a:uFill>
                <a:solidFill>
                  <a:srgbClr val="ffffff"/>
                </a:solidFill>
              </a:uFill>
              <a:latin typeface="Calibri"/>
            </a:endParaRPr>
          </a:p>
          <a:p>
            <a:pPr algn="just">
              <a:lnSpc>
                <a:spcPct val="100000"/>
              </a:lnSpc>
            </a:pPr>
            <a:endParaRPr b="0" lang="pt-BR" sz="3200" spc="-1" strike="noStrike">
              <a:solidFill>
                <a:srgbClr val="000000"/>
              </a:solidFill>
              <a:uFill>
                <a:solidFill>
                  <a:srgbClr val="ffffff"/>
                </a:solidFill>
              </a:uFill>
              <a:latin typeface="Calibri"/>
            </a:endParaRPr>
          </a:p>
          <a:p>
            <a:pPr marL="343080" indent="-342720" algn="just">
              <a:lnSpc>
                <a:spcPct val="100000"/>
              </a:lnSpc>
              <a:buClr>
                <a:srgbClr val="002060"/>
              </a:buClr>
              <a:buFont typeface="Wingdings" charset="2"/>
              <a:buChar char=""/>
            </a:pPr>
            <a:r>
              <a:rPr b="0" lang="pt-BR" sz="3200" spc="-1" strike="noStrike">
                <a:solidFill>
                  <a:srgbClr val="002060"/>
                </a:solidFill>
                <a:uFill>
                  <a:solidFill>
                    <a:srgbClr val="ffffff"/>
                  </a:solidFill>
                </a:uFill>
                <a:latin typeface="Calibri"/>
              </a:rPr>
              <a:t>Estabelecer rotina sistematizada de avaliação dos contatos de pessoas com TB;</a:t>
            </a:r>
            <a:endParaRPr b="0" lang="pt-BR" sz="3200" spc="-1" strike="noStrike">
              <a:solidFill>
                <a:srgbClr val="000000"/>
              </a:solidFill>
              <a:uFill>
                <a:solidFill>
                  <a:srgbClr val="ffffff"/>
                </a:solidFill>
              </a:uFill>
              <a:latin typeface="Calibri"/>
            </a:endParaRPr>
          </a:p>
          <a:p>
            <a:pPr algn="just">
              <a:lnSpc>
                <a:spcPct val="100000"/>
              </a:lnSpc>
            </a:pPr>
            <a:endParaRPr b="0" lang="pt-BR" sz="3200" spc="-1" strike="noStrike">
              <a:solidFill>
                <a:srgbClr val="000000"/>
              </a:solidFill>
              <a:uFill>
                <a:solidFill>
                  <a:srgbClr val="ffffff"/>
                </a:solidFill>
              </a:uFill>
              <a:latin typeface="Calibri"/>
            </a:endParaRPr>
          </a:p>
          <a:p>
            <a:pPr marL="343080" indent="-342720" algn="just">
              <a:lnSpc>
                <a:spcPct val="100000"/>
              </a:lnSpc>
              <a:buClr>
                <a:srgbClr val="002060"/>
              </a:buClr>
              <a:buFont typeface="Wingdings" charset="2"/>
              <a:buChar char=""/>
            </a:pPr>
            <a:r>
              <a:rPr b="0" lang="pt-BR" sz="3200" spc="-1" strike="noStrike">
                <a:solidFill>
                  <a:srgbClr val="002060"/>
                </a:solidFill>
                <a:uFill>
                  <a:solidFill>
                    <a:srgbClr val="ffffff"/>
                  </a:solidFill>
                </a:uFill>
                <a:latin typeface="Calibri"/>
              </a:rPr>
              <a:t>Promover a oferta da prova tuberculínica para os profissionais de saúde, incorporando-o ao exame admissional e periódico;</a:t>
            </a:r>
            <a:endParaRPr b="0" lang="pt-BR" sz="3200" spc="-1" strike="noStrike">
              <a:solidFill>
                <a:srgbClr val="000000"/>
              </a:solidFill>
              <a:uFill>
                <a:solidFill>
                  <a:srgbClr val="ffffff"/>
                </a:solidFill>
              </a:uFill>
              <a:latin typeface="Calibri"/>
            </a:endParaRPr>
          </a:p>
        </p:txBody>
      </p:sp>
      <p:sp>
        <p:nvSpPr>
          <p:cNvPr id="292" name="TextShape 2"/>
          <p:cNvSpPr txBox="1"/>
          <p:nvPr/>
        </p:nvSpPr>
        <p:spPr>
          <a:xfrm>
            <a:off x="107640" y="33264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Algumas medidas administrativas em UBS</a:t>
            </a:r>
            <a:endParaRPr b="0" lang="pt-BR" sz="4400" spc="-1" strike="noStrike">
              <a:solidFill>
                <a:srgbClr val="000000"/>
              </a:solidFill>
              <a:uFill>
                <a:solidFill>
                  <a:srgbClr val="ffffff"/>
                </a:solidFill>
              </a:uFill>
              <a:latin typeface="Arial"/>
            </a:endParaRPr>
          </a:p>
        </p:txBody>
      </p:sp>
    </p:spTree>
  </p:cSld>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293" name="TextShape 1"/>
          <p:cNvSpPr txBox="1"/>
          <p:nvPr/>
        </p:nvSpPr>
        <p:spPr>
          <a:xfrm>
            <a:off x="253440" y="1772640"/>
            <a:ext cx="8640720" cy="4896360"/>
          </a:xfrm>
          <a:prstGeom prst="rect">
            <a:avLst/>
          </a:prstGeom>
          <a:noFill/>
          <a:ln>
            <a:noFill/>
          </a:ln>
        </p:spPr>
        <p:txBody>
          <a:bodyPr/>
          <a:p>
            <a:pPr marL="343080" indent="-342720" algn="just">
              <a:lnSpc>
                <a:spcPct val="100000"/>
              </a:lnSpc>
              <a:buClr>
                <a:srgbClr val="002060"/>
              </a:buClr>
              <a:buFont typeface="Wingdings" charset="2"/>
              <a:buChar char=""/>
            </a:pPr>
            <a:r>
              <a:rPr b="0" lang="pt-BR" sz="3200" spc="-1" strike="noStrike">
                <a:solidFill>
                  <a:srgbClr val="002060"/>
                </a:solidFill>
                <a:uFill>
                  <a:solidFill>
                    <a:srgbClr val="ffffff"/>
                  </a:solidFill>
                </a:uFill>
                <a:latin typeface="Calibri"/>
              </a:rPr>
              <a:t>Monitorar e avaliar os fluxos operacionais: fluxo da pessoa na unidade de saúde, ou mesmo nas outras unidades com compõem a Rede de Atenção (laboratórios, serviços de assistência social, entre outros), considerando o controle de infecção do </a:t>
            </a:r>
            <a:r>
              <a:rPr b="0" i="1" lang="pt-BR" sz="3200" spc="-1" strike="noStrike">
                <a:solidFill>
                  <a:srgbClr val="002060"/>
                </a:solidFill>
                <a:uFill>
                  <a:solidFill>
                    <a:srgbClr val="ffffff"/>
                  </a:solidFill>
                </a:uFill>
                <a:latin typeface="Calibri"/>
              </a:rPr>
              <a:t>Mtb</a:t>
            </a:r>
            <a:r>
              <a:rPr b="0" lang="pt-BR" sz="3200" spc="-1" strike="noStrike">
                <a:solidFill>
                  <a:srgbClr val="002060"/>
                </a:solidFill>
                <a:uFill>
                  <a:solidFill>
                    <a:srgbClr val="ffffff"/>
                  </a:solidFill>
                </a:uFill>
                <a:latin typeface="Calibri"/>
              </a:rPr>
              <a:t>.</a:t>
            </a:r>
            <a:endParaRPr b="0" lang="pt-BR" sz="3200" spc="-1" strike="noStrike">
              <a:solidFill>
                <a:srgbClr val="000000"/>
              </a:solidFill>
              <a:uFill>
                <a:solidFill>
                  <a:srgbClr val="ffffff"/>
                </a:solidFill>
              </a:uFill>
              <a:latin typeface="Calibri"/>
            </a:endParaRPr>
          </a:p>
        </p:txBody>
      </p:sp>
      <p:sp>
        <p:nvSpPr>
          <p:cNvPr id="294" name="TextShape 2"/>
          <p:cNvSpPr txBox="1"/>
          <p:nvPr/>
        </p:nvSpPr>
        <p:spPr>
          <a:xfrm>
            <a:off x="107640" y="33264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Algumas medidas administrativas em UBS</a:t>
            </a:r>
            <a:endParaRPr b="0" lang="pt-BR" sz="4400" spc="-1" strike="noStrike">
              <a:solidFill>
                <a:srgbClr val="000000"/>
              </a:solidFill>
              <a:uFill>
                <a:solidFill>
                  <a:srgbClr val="ffffff"/>
                </a:solidFill>
              </a:uFill>
              <a:latin typeface="Arial"/>
            </a:endParaRPr>
          </a:p>
        </p:txBody>
      </p:sp>
    </p:spTree>
  </p:cSld>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295" name="CustomShape 1"/>
          <p:cNvSpPr/>
          <p:nvPr/>
        </p:nvSpPr>
        <p:spPr>
          <a:xfrm>
            <a:off x="179640" y="189000"/>
            <a:ext cx="8856720" cy="1065240"/>
          </a:xfrm>
          <a:prstGeom prst="rect">
            <a:avLst/>
          </a:prstGeom>
          <a:noFill/>
          <a:ln w="9360">
            <a:noFill/>
          </a:ln>
        </p:spPr>
        <p:style>
          <a:lnRef idx="0"/>
          <a:fillRef idx="0"/>
          <a:effectRef idx="0"/>
          <a:fontRef idx="minor"/>
        </p:style>
        <p:txBody>
          <a:bodyPr lIns="90000" rIns="90000" tIns="45000" bIns="45000"/>
          <a:p>
            <a:pPr algn="ctr">
              <a:lnSpc>
                <a:spcPct val="100000"/>
              </a:lnSpc>
            </a:pPr>
            <a:r>
              <a:rPr b="1" lang="pt-BR" sz="3200" spc="-1" strike="noStrike">
                <a:solidFill>
                  <a:srgbClr val="10243e"/>
                </a:solidFill>
                <a:uFill>
                  <a:solidFill>
                    <a:srgbClr val="ffffff"/>
                  </a:solidFill>
                </a:uFill>
                <a:latin typeface="Calibri"/>
              </a:rPr>
              <a:t>Fluxograma para avaliação da infecção latente em profissionais de saúde no momento da admissão</a:t>
            </a:r>
            <a:endParaRPr b="0" lang="pt-BR" sz="1800" spc="-1" strike="noStrike">
              <a:solidFill>
                <a:srgbClr val="000000"/>
              </a:solidFill>
              <a:uFill>
                <a:solidFill>
                  <a:srgbClr val="ffffff"/>
                </a:solidFill>
              </a:uFill>
              <a:latin typeface="Arial"/>
            </a:endParaRPr>
          </a:p>
        </p:txBody>
      </p:sp>
      <p:sp>
        <p:nvSpPr>
          <p:cNvPr id="296" name="Line 2"/>
          <p:cNvSpPr/>
          <p:nvPr/>
        </p:nvSpPr>
        <p:spPr>
          <a:xfrm>
            <a:off x="2546280" y="2265120"/>
            <a:ext cx="360" cy="360"/>
          </a:xfrm>
          <a:prstGeom prst="line">
            <a:avLst/>
          </a:prstGeom>
          <a:ln w="57240">
            <a:round/>
          </a:ln>
        </p:spPr>
        <p:style>
          <a:lnRef idx="2">
            <a:schemeClr val="dk1"/>
          </a:lnRef>
          <a:fillRef idx="0">
            <a:schemeClr val="dk1"/>
          </a:fillRef>
          <a:effectRef idx="1">
            <a:schemeClr val="dk1"/>
          </a:effectRef>
          <a:fontRef idx="minor"/>
        </p:style>
      </p:sp>
      <p:sp>
        <p:nvSpPr>
          <p:cNvPr id="297" name="CustomShape 3"/>
          <p:cNvSpPr/>
          <p:nvPr/>
        </p:nvSpPr>
        <p:spPr>
          <a:xfrm>
            <a:off x="6184080" y="3807720"/>
            <a:ext cx="243000" cy="538560"/>
          </a:xfrm>
          <a:custGeom>
            <a:avLst/>
            <a:gdLst/>
            <a:ahLst/>
            <a:rect l="l" t="t" r="r" b="b"/>
            <a:pathLst>
              <a:path w="243231" h="538940">
                <a:moveTo>
                  <a:pt x="0" y="0"/>
                </a:moveTo>
                <a:lnTo>
                  <a:pt x="0" y="538940"/>
                </a:lnTo>
                <a:lnTo>
                  <a:pt x="243231" y="538940"/>
                </a:lnTo>
              </a:path>
            </a:pathLst>
          </a:custGeom>
          <a:noFill/>
          <a:ln>
            <a:solidFill>
              <a:schemeClr val="accent1">
                <a:shade val="80000"/>
                <a:hueOff val="0"/>
                <a:satOff val="0"/>
                <a:lumOff val="0"/>
                <a:alphaOff val="0"/>
              </a:schemeClr>
            </a:solidFill>
            <a:round/>
          </a:ln>
        </p:spPr>
        <p:style>
          <a:lnRef idx="2"/>
          <a:fillRef idx="0"/>
          <a:effectRef idx="0"/>
          <a:fontRef idx="minor"/>
        </p:style>
      </p:sp>
      <p:sp>
        <p:nvSpPr>
          <p:cNvPr id="298" name="CustomShape 4"/>
          <p:cNvSpPr/>
          <p:nvPr/>
        </p:nvSpPr>
        <p:spPr>
          <a:xfrm>
            <a:off x="6787080" y="2975760"/>
            <a:ext cx="91080" cy="245520"/>
          </a:xfrm>
          <a:custGeom>
            <a:avLst/>
            <a:gdLst/>
            <a:ahLst/>
            <a:rect l="l" t="t" r="r" b="b"/>
            <a:pathLst>
              <a:path w="0" h="246037">
                <a:moveTo>
                  <a:pt x="45720" y="0"/>
                </a:moveTo>
                <a:lnTo>
                  <a:pt x="45720" y="246037"/>
                </a:lnTo>
              </a:path>
            </a:pathLst>
          </a:custGeom>
          <a:noFill/>
          <a:ln>
            <a:solidFill>
              <a:schemeClr val="accent1">
                <a:shade val="80000"/>
                <a:hueOff val="0"/>
                <a:satOff val="0"/>
                <a:lumOff val="0"/>
                <a:alphaOff val="0"/>
              </a:schemeClr>
            </a:solidFill>
            <a:round/>
          </a:ln>
        </p:spPr>
        <p:style>
          <a:lnRef idx="2"/>
          <a:fillRef idx="0"/>
          <a:effectRef idx="0"/>
          <a:fontRef idx="minor"/>
        </p:style>
      </p:sp>
      <p:sp>
        <p:nvSpPr>
          <p:cNvPr id="299" name="CustomShape 5"/>
          <p:cNvSpPr/>
          <p:nvPr/>
        </p:nvSpPr>
        <p:spPr>
          <a:xfrm>
            <a:off x="5297760" y="2143800"/>
            <a:ext cx="1534680" cy="245520"/>
          </a:xfrm>
          <a:custGeom>
            <a:avLst/>
            <a:gdLst/>
            <a:ahLst/>
            <a:rect l="l" t="t" r="r" b="b"/>
            <a:pathLst>
              <a:path w="1535028" h="246037">
                <a:moveTo>
                  <a:pt x="0" y="0"/>
                </a:moveTo>
                <a:lnTo>
                  <a:pt x="0" y="123018"/>
                </a:lnTo>
                <a:lnTo>
                  <a:pt x="1535028" y="123018"/>
                </a:lnTo>
                <a:lnTo>
                  <a:pt x="1535028" y="246037"/>
                </a:lnTo>
              </a:path>
            </a:pathLst>
          </a:custGeom>
          <a:noFill/>
          <a:ln>
            <a:solidFill>
              <a:schemeClr val="accent1">
                <a:shade val="60000"/>
                <a:hueOff val="0"/>
                <a:satOff val="0"/>
                <a:lumOff val="0"/>
                <a:alphaOff val="0"/>
              </a:schemeClr>
            </a:solidFill>
            <a:round/>
          </a:ln>
        </p:spPr>
        <p:style>
          <a:lnRef idx="2"/>
          <a:fillRef idx="0"/>
          <a:effectRef idx="0"/>
          <a:fontRef idx="minor"/>
        </p:style>
      </p:sp>
      <p:sp>
        <p:nvSpPr>
          <p:cNvPr id="300" name="CustomShape 6"/>
          <p:cNvSpPr/>
          <p:nvPr/>
        </p:nvSpPr>
        <p:spPr>
          <a:xfrm>
            <a:off x="3889440" y="5471280"/>
            <a:ext cx="295560" cy="538560"/>
          </a:xfrm>
          <a:custGeom>
            <a:avLst/>
            <a:gdLst/>
            <a:ahLst/>
            <a:rect l="l" t="t" r="r" b="b"/>
            <a:pathLst>
              <a:path w="295753" h="538940">
                <a:moveTo>
                  <a:pt x="0" y="0"/>
                </a:moveTo>
                <a:lnTo>
                  <a:pt x="0" y="538940"/>
                </a:lnTo>
                <a:lnTo>
                  <a:pt x="295753" y="538940"/>
                </a:lnTo>
              </a:path>
            </a:pathLst>
          </a:custGeom>
          <a:noFill/>
          <a:ln>
            <a:solidFill>
              <a:schemeClr val="accent1">
                <a:shade val="80000"/>
                <a:hueOff val="0"/>
                <a:satOff val="0"/>
                <a:lumOff val="0"/>
                <a:alphaOff val="0"/>
              </a:schemeClr>
            </a:solidFill>
            <a:round/>
          </a:ln>
        </p:spPr>
        <p:style>
          <a:lnRef idx="2"/>
          <a:fillRef idx="0"/>
          <a:effectRef idx="0"/>
          <a:fontRef idx="minor"/>
        </p:style>
      </p:sp>
      <p:sp>
        <p:nvSpPr>
          <p:cNvPr id="301" name="CustomShape 7"/>
          <p:cNvSpPr/>
          <p:nvPr/>
        </p:nvSpPr>
        <p:spPr>
          <a:xfrm>
            <a:off x="4632480" y="4639320"/>
            <a:ext cx="91080" cy="245520"/>
          </a:xfrm>
          <a:custGeom>
            <a:avLst/>
            <a:gdLst/>
            <a:ahLst/>
            <a:rect l="l" t="t" r="r" b="b"/>
            <a:pathLst>
              <a:path w="0" h="246037">
                <a:moveTo>
                  <a:pt x="45720" y="0"/>
                </a:moveTo>
                <a:lnTo>
                  <a:pt x="45720" y="246037"/>
                </a:lnTo>
              </a:path>
            </a:pathLst>
          </a:custGeom>
          <a:noFill/>
          <a:ln>
            <a:solidFill>
              <a:schemeClr val="accent1">
                <a:shade val="80000"/>
                <a:hueOff val="0"/>
                <a:satOff val="0"/>
                <a:lumOff val="0"/>
                <a:alphaOff val="0"/>
              </a:schemeClr>
            </a:solidFill>
            <a:round/>
          </a:ln>
        </p:spPr>
        <p:style>
          <a:lnRef idx="2"/>
          <a:fillRef idx="0"/>
          <a:effectRef idx="0"/>
          <a:fontRef idx="minor"/>
        </p:style>
      </p:sp>
      <p:sp>
        <p:nvSpPr>
          <p:cNvPr id="302" name="CustomShape 8"/>
          <p:cNvSpPr/>
          <p:nvPr/>
        </p:nvSpPr>
        <p:spPr>
          <a:xfrm>
            <a:off x="3050640" y="3807720"/>
            <a:ext cx="1627200" cy="245520"/>
          </a:xfrm>
          <a:custGeom>
            <a:avLst/>
            <a:gdLst/>
            <a:ahLst/>
            <a:rect l="l" t="t" r="r" b="b"/>
            <a:pathLst>
              <a:path w="1627532" h="246037">
                <a:moveTo>
                  <a:pt x="0" y="0"/>
                </a:moveTo>
                <a:lnTo>
                  <a:pt x="0" y="123018"/>
                </a:lnTo>
                <a:lnTo>
                  <a:pt x="1627532" y="123018"/>
                </a:lnTo>
                <a:lnTo>
                  <a:pt x="1627532" y="246037"/>
                </a:lnTo>
              </a:path>
            </a:pathLst>
          </a:custGeom>
          <a:noFill/>
          <a:ln>
            <a:solidFill>
              <a:schemeClr val="accent1">
                <a:shade val="80000"/>
                <a:hueOff val="0"/>
                <a:satOff val="0"/>
                <a:lumOff val="0"/>
                <a:alphaOff val="0"/>
              </a:schemeClr>
            </a:solidFill>
            <a:round/>
          </a:ln>
        </p:spPr>
        <p:style>
          <a:lnRef idx="2"/>
          <a:fillRef idx="0"/>
          <a:effectRef idx="0"/>
          <a:fontRef idx="minor"/>
        </p:style>
      </p:sp>
      <p:sp>
        <p:nvSpPr>
          <p:cNvPr id="303" name="CustomShape 9"/>
          <p:cNvSpPr/>
          <p:nvPr/>
        </p:nvSpPr>
        <p:spPr>
          <a:xfrm>
            <a:off x="1123920" y="5727600"/>
            <a:ext cx="259200" cy="538560"/>
          </a:xfrm>
          <a:custGeom>
            <a:avLst/>
            <a:gdLst/>
            <a:ahLst/>
            <a:rect l="l" t="t" r="r" b="b"/>
            <a:pathLst>
              <a:path w="259673" h="538940">
                <a:moveTo>
                  <a:pt x="0" y="0"/>
                </a:moveTo>
                <a:lnTo>
                  <a:pt x="0" y="538940"/>
                </a:lnTo>
                <a:lnTo>
                  <a:pt x="259673" y="538940"/>
                </a:lnTo>
              </a:path>
            </a:pathLst>
          </a:custGeom>
          <a:noFill/>
          <a:ln>
            <a:solidFill>
              <a:schemeClr val="accent1">
                <a:shade val="80000"/>
                <a:hueOff val="0"/>
                <a:satOff val="0"/>
                <a:lumOff val="0"/>
                <a:alphaOff val="0"/>
              </a:schemeClr>
            </a:solidFill>
            <a:round/>
          </a:ln>
        </p:spPr>
        <p:style>
          <a:lnRef idx="2"/>
          <a:fillRef idx="0"/>
          <a:effectRef idx="0"/>
          <a:fontRef idx="minor"/>
        </p:style>
      </p:sp>
      <p:sp>
        <p:nvSpPr>
          <p:cNvPr id="304" name="CustomShape 10"/>
          <p:cNvSpPr/>
          <p:nvPr/>
        </p:nvSpPr>
        <p:spPr>
          <a:xfrm>
            <a:off x="1770480" y="4895640"/>
            <a:ext cx="91080" cy="245520"/>
          </a:xfrm>
          <a:custGeom>
            <a:avLst/>
            <a:gdLst/>
            <a:ahLst/>
            <a:rect l="l" t="t" r="r" b="b"/>
            <a:pathLst>
              <a:path w="0" h="246037">
                <a:moveTo>
                  <a:pt x="45720" y="0"/>
                </a:moveTo>
                <a:lnTo>
                  <a:pt x="45720" y="246037"/>
                </a:lnTo>
              </a:path>
            </a:pathLst>
          </a:custGeom>
          <a:noFill/>
          <a:ln>
            <a:solidFill>
              <a:schemeClr val="accent1">
                <a:shade val="80000"/>
                <a:hueOff val="0"/>
                <a:satOff val="0"/>
                <a:lumOff val="0"/>
                <a:alphaOff val="0"/>
              </a:schemeClr>
            </a:solidFill>
            <a:round/>
          </a:ln>
        </p:spPr>
        <p:style>
          <a:lnRef idx="2"/>
          <a:fillRef idx="0"/>
          <a:effectRef idx="0"/>
          <a:fontRef idx="minor"/>
        </p:style>
      </p:sp>
      <p:sp>
        <p:nvSpPr>
          <p:cNvPr id="305" name="CustomShape 11"/>
          <p:cNvSpPr/>
          <p:nvPr/>
        </p:nvSpPr>
        <p:spPr>
          <a:xfrm>
            <a:off x="1816200" y="3807720"/>
            <a:ext cx="1234080" cy="245520"/>
          </a:xfrm>
          <a:custGeom>
            <a:avLst/>
            <a:gdLst/>
            <a:ahLst/>
            <a:rect l="l" t="t" r="r" b="b"/>
            <a:pathLst>
              <a:path w="1234375" h="246037">
                <a:moveTo>
                  <a:pt x="1234375" y="0"/>
                </a:moveTo>
                <a:lnTo>
                  <a:pt x="1234375" y="123018"/>
                </a:lnTo>
                <a:lnTo>
                  <a:pt x="0" y="123018"/>
                </a:lnTo>
                <a:lnTo>
                  <a:pt x="0" y="246037"/>
                </a:lnTo>
              </a:path>
            </a:pathLst>
          </a:custGeom>
          <a:noFill/>
          <a:ln>
            <a:solidFill>
              <a:schemeClr val="accent1">
                <a:shade val="80000"/>
                <a:hueOff val="0"/>
                <a:satOff val="0"/>
                <a:lumOff val="0"/>
                <a:alphaOff val="0"/>
              </a:schemeClr>
            </a:solidFill>
            <a:round/>
          </a:ln>
        </p:spPr>
        <p:style>
          <a:lnRef idx="2"/>
          <a:fillRef idx="0"/>
          <a:effectRef idx="0"/>
          <a:fontRef idx="minor"/>
        </p:style>
      </p:sp>
      <p:sp>
        <p:nvSpPr>
          <p:cNvPr id="306" name="CustomShape 12"/>
          <p:cNvSpPr/>
          <p:nvPr/>
        </p:nvSpPr>
        <p:spPr>
          <a:xfrm>
            <a:off x="3004920" y="2975760"/>
            <a:ext cx="91080" cy="245520"/>
          </a:xfrm>
          <a:custGeom>
            <a:avLst/>
            <a:gdLst/>
            <a:ahLst/>
            <a:rect l="l" t="t" r="r" b="b"/>
            <a:pathLst>
              <a:path w="0" h="246037">
                <a:moveTo>
                  <a:pt x="45720" y="0"/>
                </a:moveTo>
                <a:lnTo>
                  <a:pt x="45720" y="246037"/>
                </a:lnTo>
              </a:path>
            </a:pathLst>
          </a:custGeom>
          <a:noFill/>
          <a:ln>
            <a:solidFill>
              <a:schemeClr val="accent1">
                <a:shade val="80000"/>
                <a:hueOff val="0"/>
                <a:satOff val="0"/>
                <a:lumOff val="0"/>
                <a:alphaOff val="0"/>
              </a:schemeClr>
            </a:solidFill>
            <a:round/>
          </a:ln>
        </p:spPr>
        <p:style>
          <a:lnRef idx="2"/>
          <a:fillRef idx="0"/>
          <a:effectRef idx="0"/>
          <a:fontRef idx="minor"/>
        </p:style>
      </p:sp>
      <p:sp>
        <p:nvSpPr>
          <p:cNvPr id="307" name="CustomShape 13"/>
          <p:cNvSpPr/>
          <p:nvPr/>
        </p:nvSpPr>
        <p:spPr>
          <a:xfrm>
            <a:off x="3050640" y="2143800"/>
            <a:ext cx="2246760" cy="245520"/>
          </a:xfrm>
          <a:custGeom>
            <a:avLst/>
            <a:gdLst/>
            <a:ahLst/>
            <a:rect l="l" t="t" r="r" b="b"/>
            <a:pathLst>
              <a:path w="2247185" h="246037">
                <a:moveTo>
                  <a:pt x="2247185" y="0"/>
                </a:moveTo>
                <a:lnTo>
                  <a:pt x="2247185" y="123018"/>
                </a:lnTo>
                <a:lnTo>
                  <a:pt x="0" y="123018"/>
                </a:lnTo>
                <a:lnTo>
                  <a:pt x="0" y="246037"/>
                </a:lnTo>
              </a:path>
            </a:pathLst>
          </a:custGeom>
          <a:noFill/>
          <a:ln>
            <a:solidFill>
              <a:schemeClr val="accent1">
                <a:shade val="60000"/>
                <a:hueOff val="0"/>
                <a:satOff val="0"/>
                <a:lumOff val="0"/>
                <a:alphaOff val="0"/>
              </a:schemeClr>
            </a:solidFill>
            <a:round/>
          </a:ln>
        </p:spPr>
        <p:style>
          <a:lnRef idx="2"/>
          <a:fillRef idx="0"/>
          <a:effectRef idx="0"/>
          <a:fontRef idx="minor"/>
        </p:style>
      </p:sp>
      <p:sp>
        <p:nvSpPr>
          <p:cNvPr id="308" name="CustomShape 14"/>
          <p:cNvSpPr/>
          <p:nvPr/>
        </p:nvSpPr>
        <p:spPr>
          <a:xfrm>
            <a:off x="4588560" y="1558080"/>
            <a:ext cx="1418040" cy="585360"/>
          </a:xfrm>
          <a:prstGeom prst="rect">
            <a:avLst/>
          </a:prstGeom>
          <a:solidFill>
            <a:schemeClr val="lt1">
              <a:hueOff val="0"/>
              <a:satOff val="0"/>
              <a:lumOff val="0"/>
              <a:alphaOff val="0"/>
            </a:schemeClr>
          </a:solidFill>
          <a:ln>
            <a:solidFill>
              <a:schemeClr val="accent1">
                <a:shade val="80000"/>
                <a:hueOff val="0"/>
                <a:satOff val="0"/>
                <a:lumOff val="0"/>
                <a:alphaOff val="0"/>
              </a:schemeClr>
            </a:solidFill>
            <a:round/>
          </a:ln>
        </p:spPr>
        <p:style>
          <a:lnRef idx="2"/>
          <a:fillRef idx="0"/>
          <a:effectRef idx="0"/>
          <a:fontRef idx="minor"/>
        </p:style>
        <p:txBody>
          <a:bodyPr lIns="11520" rIns="11520" tIns="11520" bIns="11520" anchor="ctr"/>
          <a:p>
            <a:pPr algn="ctr">
              <a:lnSpc>
                <a:spcPct val="90000"/>
              </a:lnSpc>
            </a:pPr>
            <a:r>
              <a:rPr b="1" lang="pt-BR" sz="1800" spc="-1" strike="noStrike">
                <a:solidFill>
                  <a:srgbClr val="000000"/>
                </a:solidFill>
                <a:uFill>
                  <a:solidFill>
                    <a:srgbClr val="ffffff"/>
                  </a:solidFill>
                </a:uFill>
                <a:latin typeface="Calibri"/>
              </a:rPr>
              <a:t>Exame admissional</a:t>
            </a:r>
            <a:endParaRPr b="0" lang="pt-BR" sz="1800" spc="-1" strike="noStrike">
              <a:solidFill>
                <a:srgbClr val="000000"/>
              </a:solidFill>
              <a:uFill>
                <a:solidFill>
                  <a:srgbClr val="ffffff"/>
                </a:solidFill>
              </a:uFill>
              <a:latin typeface="Arial"/>
            </a:endParaRPr>
          </a:p>
        </p:txBody>
      </p:sp>
      <p:sp>
        <p:nvSpPr>
          <p:cNvPr id="309" name="CustomShape 15"/>
          <p:cNvSpPr/>
          <p:nvPr/>
        </p:nvSpPr>
        <p:spPr>
          <a:xfrm>
            <a:off x="2374920" y="2390040"/>
            <a:ext cx="1351440" cy="585360"/>
          </a:xfrm>
          <a:prstGeom prst="rect">
            <a:avLst/>
          </a:prstGeom>
          <a:solidFill>
            <a:schemeClr val="lt1">
              <a:hueOff val="0"/>
              <a:satOff val="0"/>
              <a:lumOff val="0"/>
              <a:alphaOff val="0"/>
            </a:schemeClr>
          </a:solidFill>
          <a:ln>
            <a:solidFill>
              <a:schemeClr val="accent1">
                <a:shade val="80000"/>
                <a:hueOff val="0"/>
                <a:satOff val="0"/>
                <a:lumOff val="0"/>
                <a:alphaOff val="0"/>
              </a:schemeClr>
            </a:solidFill>
            <a:round/>
          </a:ln>
        </p:spPr>
        <p:style>
          <a:lnRef idx="2"/>
          <a:fillRef idx="0"/>
          <a:effectRef idx="0"/>
          <a:fontRef idx="minor"/>
        </p:style>
        <p:txBody>
          <a:bodyPr lIns="11520" rIns="11520" tIns="11520" bIns="11520" anchor="ctr"/>
          <a:p>
            <a:pPr algn="ctr">
              <a:lnSpc>
                <a:spcPct val="90000"/>
              </a:lnSpc>
            </a:pPr>
            <a:r>
              <a:rPr b="1" lang="pt-BR" sz="1800" spc="-1" strike="noStrike">
                <a:solidFill>
                  <a:srgbClr val="000000"/>
                </a:solidFill>
                <a:uFill>
                  <a:solidFill>
                    <a:srgbClr val="ffffff"/>
                  </a:solidFill>
                </a:uFill>
                <a:latin typeface="Calibri"/>
              </a:rPr>
              <a:t>PT &lt; 10mm</a:t>
            </a:r>
            <a:endParaRPr b="0" lang="pt-BR" sz="1800" spc="-1" strike="noStrike">
              <a:solidFill>
                <a:srgbClr val="000000"/>
              </a:solidFill>
              <a:uFill>
                <a:solidFill>
                  <a:srgbClr val="ffffff"/>
                </a:solidFill>
              </a:uFill>
              <a:latin typeface="Arial"/>
            </a:endParaRPr>
          </a:p>
        </p:txBody>
      </p:sp>
      <p:sp>
        <p:nvSpPr>
          <p:cNvPr id="310" name="CustomShape 16"/>
          <p:cNvSpPr/>
          <p:nvPr/>
        </p:nvSpPr>
        <p:spPr>
          <a:xfrm>
            <a:off x="2014920" y="3221640"/>
            <a:ext cx="2071440" cy="585360"/>
          </a:xfrm>
          <a:prstGeom prst="rect">
            <a:avLst/>
          </a:prstGeom>
          <a:solidFill>
            <a:schemeClr val="lt1">
              <a:hueOff val="0"/>
              <a:satOff val="0"/>
              <a:lumOff val="0"/>
              <a:alphaOff val="0"/>
            </a:schemeClr>
          </a:solidFill>
          <a:ln>
            <a:solidFill>
              <a:schemeClr val="accent1">
                <a:shade val="80000"/>
                <a:hueOff val="0"/>
                <a:satOff val="0"/>
                <a:lumOff val="0"/>
                <a:alphaOff val="0"/>
              </a:schemeClr>
            </a:solidFill>
            <a:round/>
          </a:ln>
        </p:spPr>
        <p:style>
          <a:lnRef idx="2"/>
          <a:fillRef idx="0"/>
          <a:effectRef idx="0"/>
          <a:fontRef idx="minor"/>
        </p:style>
        <p:txBody>
          <a:bodyPr lIns="11520" rIns="11520" tIns="11520" bIns="11520" anchor="ctr"/>
          <a:p>
            <a:pPr algn="ctr">
              <a:lnSpc>
                <a:spcPct val="90000"/>
              </a:lnSpc>
            </a:pPr>
            <a:r>
              <a:rPr b="1" lang="pt-BR" sz="1800" spc="-1" strike="noStrike">
                <a:solidFill>
                  <a:srgbClr val="000000"/>
                </a:solidFill>
                <a:uFill>
                  <a:solidFill>
                    <a:srgbClr val="ffffff"/>
                  </a:solidFill>
                </a:uFill>
                <a:latin typeface="Calibri"/>
              </a:rPr>
              <a:t>Repetir em 1 a 3 semanas</a:t>
            </a:r>
            <a:endParaRPr b="0" lang="pt-BR" sz="1800" spc="-1" strike="noStrike">
              <a:solidFill>
                <a:srgbClr val="000000"/>
              </a:solidFill>
              <a:uFill>
                <a:solidFill>
                  <a:srgbClr val="ffffff"/>
                </a:solidFill>
              </a:uFill>
              <a:latin typeface="Arial"/>
            </a:endParaRPr>
          </a:p>
        </p:txBody>
      </p:sp>
      <p:sp>
        <p:nvSpPr>
          <p:cNvPr id="311" name="CustomShape 17"/>
          <p:cNvSpPr/>
          <p:nvPr/>
        </p:nvSpPr>
        <p:spPr>
          <a:xfrm>
            <a:off x="323640" y="4053600"/>
            <a:ext cx="2985120" cy="841680"/>
          </a:xfrm>
          <a:prstGeom prst="rect">
            <a:avLst/>
          </a:prstGeom>
          <a:solidFill>
            <a:schemeClr val="lt1">
              <a:hueOff val="0"/>
              <a:satOff val="0"/>
              <a:lumOff val="0"/>
              <a:alphaOff val="0"/>
            </a:schemeClr>
          </a:solidFill>
          <a:ln>
            <a:solidFill>
              <a:schemeClr val="accent1">
                <a:shade val="80000"/>
                <a:hueOff val="0"/>
                <a:satOff val="0"/>
                <a:lumOff val="0"/>
                <a:alphaOff val="0"/>
              </a:schemeClr>
            </a:solidFill>
            <a:round/>
          </a:ln>
        </p:spPr>
        <p:style>
          <a:lnRef idx="2"/>
          <a:fillRef idx="0"/>
          <a:effectRef idx="0"/>
          <a:fontRef idx="minor"/>
        </p:style>
        <p:txBody>
          <a:bodyPr lIns="11520" rIns="11520" tIns="11520" bIns="11520" anchor="ctr"/>
          <a:p>
            <a:pPr algn="ctr">
              <a:lnSpc>
                <a:spcPct val="90000"/>
              </a:lnSpc>
            </a:pPr>
            <a:r>
              <a:rPr b="1" lang="pt-BR" sz="1800" spc="-1" strike="noStrike">
                <a:solidFill>
                  <a:srgbClr val="000000"/>
                </a:solidFill>
                <a:uFill>
                  <a:solidFill>
                    <a:srgbClr val="ffffff"/>
                  </a:solidFill>
                </a:uFill>
                <a:latin typeface="Calibri"/>
              </a:rPr>
              <a:t>PT </a:t>
            </a:r>
            <a:r>
              <a:rPr b="1" lang="pt-BR" sz="1800" spc="-1" strike="noStrike">
                <a:solidFill>
                  <a:srgbClr val="000000"/>
                </a:solidFill>
                <a:uFill>
                  <a:solidFill>
                    <a:srgbClr val="ffffff"/>
                  </a:solidFill>
                </a:uFill>
                <a:latin typeface="Calibri"/>
              </a:rPr>
              <a:t>≥ 10mm</a:t>
            </a:r>
            <a:endParaRPr b="0" lang="pt-BR" sz="1800" spc="-1" strike="noStrike">
              <a:solidFill>
                <a:srgbClr val="000000"/>
              </a:solidFill>
              <a:uFill>
                <a:solidFill>
                  <a:srgbClr val="ffffff"/>
                </a:solidFill>
              </a:uFill>
              <a:latin typeface="Arial"/>
            </a:endParaRPr>
          </a:p>
          <a:p>
            <a:pPr algn="ctr">
              <a:lnSpc>
                <a:spcPct val="90000"/>
              </a:lnSpc>
            </a:pPr>
            <a:r>
              <a:rPr b="1" lang="pt-BR" sz="1800" spc="-1" strike="noStrike">
                <a:solidFill>
                  <a:srgbClr val="000000"/>
                </a:solidFill>
                <a:uFill>
                  <a:solidFill>
                    <a:srgbClr val="ffffff"/>
                  </a:solidFill>
                </a:uFill>
                <a:latin typeface="Calibri"/>
              </a:rPr>
              <a:t>(com incremento de pelo menos 6 mm) = booster</a:t>
            </a:r>
            <a:endParaRPr b="0" lang="pt-BR" sz="1800" spc="-1" strike="noStrike">
              <a:solidFill>
                <a:srgbClr val="000000"/>
              </a:solidFill>
              <a:uFill>
                <a:solidFill>
                  <a:srgbClr val="ffffff"/>
                </a:solidFill>
              </a:uFill>
              <a:latin typeface="Arial"/>
            </a:endParaRPr>
          </a:p>
        </p:txBody>
      </p:sp>
      <p:sp>
        <p:nvSpPr>
          <p:cNvPr id="312" name="CustomShape 18"/>
          <p:cNvSpPr/>
          <p:nvPr/>
        </p:nvSpPr>
        <p:spPr>
          <a:xfrm>
            <a:off x="950760" y="5141880"/>
            <a:ext cx="1730880" cy="585360"/>
          </a:xfrm>
          <a:prstGeom prst="rect">
            <a:avLst/>
          </a:prstGeom>
          <a:solidFill>
            <a:schemeClr val="lt1">
              <a:hueOff val="0"/>
              <a:satOff val="0"/>
              <a:lumOff val="0"/>
              <a:alphaOff val="0"/>
            </a:schemeClr>
          </a:solidFill>
          <a:ln>
            <a:solidFill>
              <a:schemeClr val="accent1">
                <a:shade val="80000"/>
                <a:hueOff val="0"/>
                <a:satOff val="0"/>
                <a:lumOff val="0"/>
                <a:alphaOff val="0"/>
              </a:schemeClr>
            </a:solidFill>
            <a:round/>
          </a:ln>
        </p:spPr>
        <p:style>
          <a:lnRef idx="2"/>
          <a:fillRef idx="0"/>
          <a:effectRef idx="0"/>
          <a:fontRef idx="minor"/>
        </p:style>
        <p:txBody>
          <a:bodyPr lIns="11520" rIns="11520" tIns="11520" bIns="11520" anchor="ctr"/>
          <a:p>
            <a:pPr algn="ctr">
              <a:lnSpc>
                <a:spcPct val="90000"/>
              </a:lnSpc>
            </a:pPr>
            <a:r>
              <a:rPr b="1" lang="pt-BR" sz="1800" spc="-1" strike="noStrike">
                <a:solidFill>
                  <a:srgbClr val="000000"/>
                </a:solidFill>
                <a:uFill>
                  <a:solidFill>
                    <a:srgbClr val="ffffff"/>
                  </a:solidFill>
                </a:uFill>
                <a:latin typeface="Calibri"/>
              </a:rPr>
              <a:t>Sem indicação de tratar</a:t>
            </a:r>
            <a:endParaRPr b="0" lang="pt-BR" sz="1800" spc="-1" strike="noStrike">
              <a:solidFill>
                <a:srgbClr val="000000"/>
              </a:solidFill>
              <a:uFill>
                <a:solidFill>
                  <a:srgbClr val="ffffff"/>
                </a:solidFill>
              </a:uFill>
              <a:latin typeface="Arial"/>
            </a:endParaRPr>
          </a:p>
        </p:txBody>
      </p:sp>
      <p:sp>
        <p:nvSpPr>
          <p:cNvPr id="313" name="CustomShape 19"/>
          <p:cNvSpPr/>
          <p:nvPr/>
        </p:nvSpPr>
        <p:spPr>
          <a:xfrm>
            <a:off x="1383480" y="5973480"/>
            <a:ext cx="1554840" cy="585360"/>
          </a:xfrm>
          <a:prstGeom prst="rect">
            <a:avLst/>
          </a:prstGeom>
          <a:solidFill>
            <a:schemeClr val="lt1">
              <a:hueOff val="0"/>
              <a:satOff val="0"/>
              <a:lumOff val="0"/>
              <a:alphaOff val="0"/>
            </a:schemeClr>
          </a:solidFill>
          <a:ln>
            <a:solidFill>
              <a:schemeClr val="accent1">
                <a:shade val="80000"/>
                <a:hueOff val="0"/>
                <a:satOff val="0"/>
                <a:lumOff val="0"/>
                <a:alphaOff val="0"/>
              </a:schemeClr>
            </a:solidFill>
            <a:round/>
          </a:ln>
        </p:spPr>
        <p:style>
          <a:lnRef idx="2"/>
          <a:fillRef idx="0"/>
          <a:effectRef idx="0"/>
          <a:fontRef idx="minor"/>
        </p:style>
        <p:txBody>
          <a:bodyPr lIns="11520" rIns="11520" tIns="11520" bIns="11520" anchor="ctr"/>
          <a:p>
            <a:pPr algn="ctr">
              <a:lnSpc>
                <a:spcPct val="90000"/>
              </a:lnSpc>
            </a:pPr>
            <a:r>
              <a:rPr b="1" lang="pt-BR" sz="1800" spc="-1" strike="noStrike">
                <a:solidFill>
                  <a:srgbClr val="000000"/>
                </a:solidFill>
                <a:uFill>
                  <a:solidFill>
                    <a:srgbClr val="ffffff"/>
                  </a:solidFill>
                </a:uFill>
                <a:latin typeface="Calibri"/>
              </a:rPr>
              <a:t>Não repetir a PT</a:t>
            </a:r>
            <a:endParaRPr b="0" lang="pt-BR" sz="1800" spc="-1" strike="noStrike">
              <a:solidFill>
                <a:srgbClr val="000000"/>
              </a:solidFill>
              <a:uFill>
                <a:solidFill>
                  <a:srgbClr val="ffffff"/>
                </a:solidFill>
              </a:uFill>
              <a:latin typeface="Arial"/>
            </a:endParaRPr>
          </a:p>
        </p:txBody>
      </p:sp>
      <p:sp>
        <p:nvSpPr>
          <p:cNvPr id="314" name="CustomShape 20"/>
          <p:cNvSpPr/>
          <p:nvPr/>
        </p:nvSpPr>
        <p:spPr>
          <a:xfrm>
            <a:off x="3715920" y="4053600"/>
            <a:ext cx="1924200" cy="585360"/>
          </a:xfrm>
          <a:prstGeom prst="rect">
            <a:avLst/>
          </a:prstGeom>
          <a:solidFill>
            <a:schemeClr val="lt1">
              <a:hueOff val="0"/>
              <a:satOff val="0"/>
              <a:lumOff val="0"/>
              <a:alphaOff val="0"/>
            </a:schemeClr>
          </a:solidFill>
          <a:ln>
            <a:solidFill>
              <a:schemeClr val="accent1">
                <a:shade val="80000"/>
                <a:hueOff val="0"/>
                <a:satOff val="0"/>
                <a:lumOff val="0"/>
                <a:alphaOff val="0"/>
              </a:schemeClr>
            </a:solidFill>
            <a:round/>
          </a:ln>
        </p:spPr>
        <p:style>
          <a:lnRef idx="2"/>
          <a:fillRef idx="0"/>
          <a:effectRef idx="0"/>
          <a:fontRef idx="minor"/>
        </p:style>
        <p:txBody>
          <a:bodyPr lIns="11520" rIns="11520" tIns="11520" bIns="11520" anchor="ctr"/>
          <a:p>
            <a:pPr algn="ctr">
              <a:lnSpc>
                <a:spcPct val="90000"/>
              </a:lnSpc>
            </a:pPr>
            <a:r>
              <a:rPr b="1" lang="pt-BR" sz="1800" spc="-1" strike="noStrike">
                <a:solidFill>
                  <a:srgbClr val="000000"/>
                </a:solidFill>
                <a:uFill>
                  <a:solidFill>
                    <a:srgbClr val="ffffff"/>
                  </a:solidFill>
                </a:uFill>
                <a:latin typeface="Calibri"/>
              </a:rPr>
              <a:t>Persistência de PT &lt; 10mm</a:t>
            </a:r>
            <a:endParaRPr b="0" lang="pt-BR" sz="1800" spc="-1" strike="noStrike">
              <a:solidFill>
                <a:srgbClr val="000000"/>
              </a:solidFill>
              <a:uFill>
                <a:solidFill>
                  <a:srgbClr val="ffffff"/>
                </a:solidFill>
              </a:uFill>
              <a:latin typeface="Arial"/>
            </a:endParaRPr>
          </a:p>
        </p:txBody>
      </p:sp>
      <p:sp>
        <p:nvSpPr>
          <p:cNvPr id="315" name="CustomShape 21"/>
          <p:cNvSpPr/>
          <p:nvPr/>
        </p:nvSpPr>
        <p:spPr>
          <a:xfrm>
            <a:off x="3692160" y="4885560"/>
            <a:ext cx="1971360" cy="585360"/>
          </a:xfrm>
          <a:prstGeom prst="rect">
            <a:avLst/>
          </a:prstGeom>
          <a:solidFill>
            <a:schemeClr val="lt1">
              <a:hueOff val="0"/>
              <a:satOff val="0"/>
              <a:lumOff val="0"/>
              <a:alphaOff val="0"/>
            </a:schemeClr>
          </a:solidFill>
          <a:ln>
            <a:solidFill>
              <a:schemeClr val="accent1">
                <a:shade val="80000"/>
                <a:hueOff val="0"/>
                <a:satOff val="0"/>
                <a:lumOff val="0"/>
                <a:alphaOff val="0"/>
              </a:schemeClr>
            </a:solidFill>
            <a:round/>
          </a:ln>
        </p:spPr>
        <p:style>
          <a:lnRef idx="2"/>
          <a:fillRef idx="0"/>
          <a:effectRef idx="0"/>
          <a:fontRef idx="minor"/>
        </p:style>
        <p:txBody>
          <a:bodyPr lIns="12600" rIns="12600" tIns="12600" bIns="12600" anchor="ctr"/>
          <a:p>
            <a:pPr algn="ctr">
              <a:lnSpc>
                <a:spcPct val="90000"/>
              </a:lnSpc>
            </a:pPr>
            <a:r>
              <a:rPr b="1" lang="pt-BR" sz="2000" spc="-1" strike="noStrike">
                <a:solidFill>
                  <a:srgbClr val="000000"/>
                </a:solidFill>
                <a:uFill>
                  <a:solidFill>
                    <a:srgbClr val="ffffff"/>
                  </a:solidFill>
                </a:uFill>
                <a:latin typeface="Calibri"/>
              </a:rPr>
              <a:t>Sem indicação de tratar</a:t>
            </a:r>
            <a:endParaRPr b="0" lang="pt-BR" sz="1800" spc="-1" strike="noStrike">
              <a:solidFill>
                <a:srgbClr val="000000"/>
              </a:solidFill>
              <a:uFill>
                <a:solidFill>
                  <a:srgbClr val="ffffff"/>
                </a:solidFill>
              </a:uFill>
              <a:latin typeface="Arial"/>
            </a:endParaRPr>
          </a:p>
        </p:txBody>
      </p:sp>
      <p:sp>
        <p:nvSpPr>
          <p:cNvPr id="316" name="CustomShape 22"/>
          <p:cNvSpPr/>
          <p:nvPr/>
        </p:nvSpPr>
        <p:spPr>
          <a:xfrm>
            <a:off x="4185360" y="5717160"/>
            <a:ext cx="1745280" cy="585360"/>
          </a:xfrm>
          <a:prstGeom prst="rect">
            <a:avLst/>
          </a:prstGeom>
          <a:solidFill>
            <a:schemeClr val="lt1">
              <a:hueOff val="0"/>
              <a:satOff val="0"/>
              <a:lumOff val="0"/>
              <a:alphaOff val="0"/>
            </a:schemeClr>
          </a:solidFill>
          <a:ln>
            <a:solidFill>
              <a:schemeClr val="accent1">
                <a:shade val="80000"/>
                <a:hueOff val="0"/>
                <a:satOff val="0"/>
                <a:lumOff val="0"/>
                <a:alphaOff val="0"/>
              </a:schemeClr>
            </a:solidFill>
            <a:round/>
          </a:ln>
        </p:spPr>
        <p:style>
          <a:lnRef idx="2"/>
          <a:fillRef idx="0"/>
          <a:effectRef idx="0"/>
          <a:fontRef idx="minor"/>
        </p:style>
        <p:txBody>
          <a:bodyPr lIns="12600" rIns="12600" tIns="12600" bIns="12600" anchor="ctr"/>
          <a:p>
            <a:pPr algn="ctr">
              <a:lnSpc>
                <a:spcPct val="90000"/>
              </a:lnSpc>
            </a:pPr>
            <a:r>
              <a:rPr b="1" lang="pt-BR" sz="2000" spc="-1" strike="noStrike">
                <a:solidFill>
                  <a:srgbClr val="000000"/>
                </a:solidFill>
                <a:uFill>
                  <a:solidFill>
                    <a:srgbClr val="ffffff"/>
                  </a:solidFill>
                </a:uFill>
                <a:latin typeface="Calibri"/>
              </a:rPr>
              <a:t>Repetir a PT em um ano</a:t>
            </a:r>
            <a:endParaRPr b="0" lang="pt-BR" sz="1800" spc="-1" strike="noStrike">
              <a:solidFill>
                <a:srgbClr val="000000"/>
              </a:solidFill>
              <a:uFill>
                <a:solidFill>
                  <a:srgbClr val="ffffff"/>
                </a:solidFill>
              </a:uFill>
              <a:latin typeface="Arial"/>
            </a:endParaRPr>
          </a:p>
        </p:txBody>
      </p:sp>
      <p:sp>
        <p:nvSpPr>
          <p:cNvPr id="317" name="CustomShape 23"/>
          <p:cNvSpPr/>
          <p:nvPr/>
        </p:nvSpPr>
        <p:spPr>
          <a:xfrm>
            <a:off x="5985720" y="2390040"/>
            <a:ext cx="1693440" cy="585360"/>
          </a:xfrm>
          <a:prstGeom prst="rect">
            <a:avLst/>
          </a:prstGeom>
          <a:solidFill>
            <a:schemeClr val="lt1">
              <a:hueOff val="0"/>
              <a:satOff val="0"/>
              <a:lumOff val="0"/>
              <a:alphaOff val="0"/>
            </a:schemeClr>
          </a:solidFill>
          <a:ln>
            <a:solidFill>
              <a:schemeClr val="accent1">
                <a:shade val="80000"/>
                <a:hueOff val="0"/>
                <a:satOff val="0"/>
                <a:lumOff val="0"/>
                <a:alphaOff val="0"/>
              </a:schemeClr>
            </a:solidFill>
            <a:round/>
          </a:ln>
        </p:spPr>
        <p:style>
          <a:lnRef idx="2"/>
          <a:fillRef idx="0"/>
          <a:effectRef idx="0"/>
          <a:fontRef idx="minor"/>
        </p:style>
        <p:txBody>
          <a:bodyPr lIns="11520" rIns="11520" tIns="11520" bIns="11520" anchor="ctr"/>
          <a:p>
            <a:pPr algn="ctr">
              <a:lnSpc>
                <a:spcPct val="90000"/>
              </a:lnSpc>
            </a:pPr>
            <a:r>
              <a:rPr b="1" lang="pt-BR" sz="1800" spc="-1" strike="noStrike">
                <a:solidFill>
                  <a:srgbClr val="000000"/>
                </a:solidFill>
                <a:uFill>
                  <a:solidFill>
                    <a:srgbClr val="ffffff"/>
                  </a:solidFill>
                </a:uFill>
                <a:latin typeface="Calibri"/>
              </a:rPr>
              <a:t>PT </a:t>
            </a:r>
            <a:r>
              <a:rPr b="1" lang="pt-BR" sz="1800" spc="-1" strike="noStrike">
                <a:solidFill>
                  <a:srgbClr val="000000"/>
                </a:solidFill>
                <a:uFill>
                  <a:solidFill>
                    <a:srgbClr val="ffffff"/>
                  </a:solidFill>
                </a:uFill>
                <a:latin typeface="Calibri"/>
              </a:rPr>
              <a:t>≥ 10mm</a:t>
            </a:r>
            <a:endParaRPr b="0" lang="pt-BR" sz="1800" spc="-1" strike="noStrike">
              <a:solidFill>
                <a:srgbClr val="000000"/>
              </a:solidFill>
              <a:uFill>
                <a:solidFill>
                  <a:srgbClr val="ffffff"/>
                </a:solidFill>
              </a:uFill>
              <a:latin typeface="Arial"/>
            </a:endParaRPr>
          </a:p>
        </p:txBody>
      </p:sp>
      <p:sp>
        <p:nvSpPr>
          <p:cNvPr id="318" name="CustomShape 24"/>
          <p:cNvSpPr/>
          <p:nvPr/>
        </p:nvSpPr>
        <p:spPr>
          <a:xfrm>
            <a:off x="6022080" y="3221640"/>
            <a:ext cx="1621080" cy="585360"/>
          </a:xfrm>
          <a:prstGeom prst="rect">
            <a:avLst/>
          </a:prstGeom>
          <a:solidFill>
            <a:schemeClr val="lt1">
              <a:hueOff val="0"/>
              <a:satOff val="0"/>
              <a:lumOff val="0"/>
              <a:alphaOff val="0"/>
            </a:schemeClr>
          </a:solidFill>
          <a:ln>
            <a:solidFill>
              <a:schemeClr val="accent1">
                <a:shade val="80000"/>
                <a:hueOff val="0"/>
                <a:satOff val="0"/>
                <a:lumOff val="0"/>
                <a:alphaOff val="0"/>
              </a:schemeClr>
            </a:solidFill>
            <a:round/>
          </a:ln>
        </p:spPr>
        <p:style>
          <a:lnRef idx="2"/>
          <a:fillRef idx="0"/>
          <a:effectRef idx="0"/>
          <a:fontRef idx="minor"/>
        </p:style>
        <p:txBody>
          <a:bodyPr lIns="11520" rIns="11520" tIns="11520" bIns="11520" anchor="ctr"/>
          <a:p>
            <a:pPr algn="ctr">
              <a:lnSpc>
                <a:spcPct val="90000"/>
              </a:lnSpc>
            </a:pPr>
            <a:r>
              <a:rPr b="1" lang="pt-BR" sz="1800" spc="-1" strike="noStrike">
                <a:solidFill>
                  <a:srgbClr val="000000"/>
                </a:solidFill>
                <a:uFill>
                  <a:solidFill>
                    <a:srgbClr val="ffffff"/>
                  </a:solidFill>
                </a:uFill>
                <a:latin typeface="Calibri"/>
              </a:rPr>
              <a:t>Sem indicação de tratar</a:t>
            </a:r>
            <a:endParaRPr b="0" lang="pt-BR" sz="1800" spc="-1" strike="noStrike">
              <a:solidFill>
                <a:srgbClr val="000000"/>
              </a:solidFill>
              <a:uFill>
                <a:solidFill>
                  <a:srgbClr val="ffffff"/>
                </a:solidFill>
              </a:uFill>
              <a:latin typeface="Arial"/>
            </a:endParaRPr>
          </a:p>
        </p:txBody>
      </p:sp>
      <p:sp>
        <p:nvSpPr>
          <p:cNvPr id="319" name="CustomShape 25"/>
          <p:cNvSpPr/>
          <p:nvPr/>
        </p:nvSpPr>
        <p:spPr>
          <a:xfrm>
            <a:off x="6427440" y="4053600"/>
            <a:ext cx="1786320" cy="585360"/>
          </a:xfrm>
          <a:prstGeom prst="rect">
            <a:avLst/>
          </a:prstGeom>
          <a:solidFill>
            <a:schemeClr val="lt1">
              <a:hueOff val="0"/>
              <a:satOff val="0"/>
              <a:lumOff val="0"/>
              <a:alphaOff val="0"/>
            </a:schemeClr>
          </a:solidFill>
          <a:ln>
            <a:solidFill>
              <a:schemeClr val="accent1">
                <a:shade val="80000"/>
                <a:hueOff val="0"/>
                <a:satOff val="0"/>
                <a:lumOff val="0"/>
                <a:alphaOff val="0"/>
              </a:schemeClr>
            </a:solidFill>
            <a:round/>
          </a:ln>
        </p:spPr>
        <p:style>
          <a:lnRef idx="2"/>
          <a:fillRef idx="0"/>
          <a:effectRef idx="0"/>
          <a:fontRef idx="minor"/>
        </p:style>
        <p:txBody>
          <a:bodyPr lIns="11520" rIns="11520" tIns="11520" bIns="11520" anchor="ctr"/>
          <a:p>
            <a:pPr algn="ctr">
              <a:lnSpc>
                <a:spcPct val="90000"/>
              </a:lnSpc>
            </a:pPr>
            <a:r>
              <a:rPr b="1" lang="pt-BR" sz="1800" spc="-1" strike="noStrike">
                <a:solidFill>
                  <a:srgbClr val="000000"/>
                </a:solidFill>
                <a:uFill>
                  <a:solidFill>
                    <a:srgbClr val="ffffff"/>
                  </a:solidFill>
                </a:uFill>
                <a:latin typeface="Calibri"/>
              </a:rPr>
              <a:t>Não repetir a PT</a:t>
            </a:r>
            <a:endParaRPr b="0" lang="pt-BR" sz="1800" spc="-1" strike="noStrike">
              <a:solidFill>
                <a:srgbClr val="000000"/>
              </a:solidFill>
              <a:uFill>
                <a:solidFill>
                  <a:srgbClr val="ffffff"/>
                </a:solidFill>
              </a:uFill>
              <a:latin typeface="Arial"/>
            </a:endParaRPr>
          </a:p>
        </p:txBody>
      </p:sp>
    </p:spTree>
  </p:cSld>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320" name="CustomShape 1"/>
          <p:cNvSpPr/>
          <p:nvPr/>
        </p:nvSpPr>
        <p:spPr>
          <a:xfrm>
            <a:off x="179640" y="189000"/>
            <a:ext cx="8856720" cy="1065240"/>
          </a:xfrm>
          <a:prstGeom prst="rect">
            <a:avLst/>
          </a:prstGeom>
          <a:noFill/>
          <a:ln w="9360">
            <a:noFill/>
          </a:ln>
        </p:spPr>
        <p:style>
          <a:lnRef idx="0"/>
          <a:fillRef idx="0"/>
          <a:effectRef idx="0"/>
          <a:fontRef idx="minor"/>
        </p:style>
        <p:txBody>
          <a:bodyPr lIns="90000" rIns="90000" tIns="45000" bIns="45000"/>
          <a:p>
            <a:pPr algn="ctr">
              <a:lnSpc>
                <a:spcPct val="100000"/>
              </a:lnSpc>
            </a:pPr>
            <a:r>
              <a:rPr b="1" lang="pt-BR" sz="3200" spc="-1" strike="noStrike">
                <a:solidFill>
                  <a:srgbClr val="10243e"/>
                </a:solidFill>
                <a:uFill>
                  <a:solidFill>
                    <a:srgbClr val="ffffff"/>
                  </a:solidFill>
                </a:uFill>
                <a:latin typeface="Calibri"/>
              </a:rPr>
              <a:t>Fluxograma para avaliação da infecção latente em profissionais de saúde durante o exame periódico</a:t>
            </a:r>
            <a:endParaRPr b="0" lang="pt-BR" sz="1800" spc="-1" strike="noStrike">
              <a:solidFill>
                <a:srgbClr val="000000"/>
              </a:solidFill>
              <a:uFill>
                <a:solidFill>
                  <a:srgbClr val="ffffff"/>
                </a:solidFill>
              </a:uFill>
              <a:latin typeface="Arial"/>
            </a:endParaRPr>
          </a:p>
        </p:txBody>
      </p:sp>
      <p:sp>
        <p:nvSpPr>
          <p:cNvPr id="321" name="Line 2"/>
          <p:cNvSpPr/>
          <p:nvPr/>
        </p:nvSpPr>
        <p:spPr>
          <a:xfrm>
            <a:off x="2546280" y="2265120"/>
            <a:ext cx="360" cy="360"/>
          </a:xfrm>
          <a:prstGeom prst="line">
            <a:avLst/>
          </a:prstGeom>
          <a:ln w="57240">
            <a:round/>
          </a:ln>
        </p:spPr>
        <p:style>
          <a:lnRef idx="2">
            <a:schemeClr val="dk1"/>
          </a:lnRef>
          <a:fillRef idx="0">
            <a:schemeClr val="dk1"/>
          </a:fillRef>
          <a:effectRef idx="1">
            <a:schemeClr val="dk1"/>
          </a:effectRef>
          <a:fontRef idx="minor"/>
        </p:style>
      </p:sp>
      <p:sp>
        <p:nvSpPr>
          <p:cNvPr id="322" name="CustomShape 3"/>
          <p:cNvSpPr/>
          <p:nvPr/>
        </p:nvSpPr>
        <p:spPr>
          <a:xfrm>
            <a:off x="4952520" y="3682440"/>
            <a:ext cx="356760" cy="790920"/>
          </a:xfrm>
          <a:custGeom>
            <a:avLst/>
            <a:gdLst/>
            <a:ahLst/>
            <a:rect l="l" t="t" r="r" b="b"/>
            <a:pathLst>
              <a:path w="357136" h="791365">
                <a:moveTo>
                  <a:pt x="0" y="0"/>
                </a:moveTo>
                <a:lnTo>
                  <a:pt x="0" y="791365"/>
                </a:lnTo>
                <a:lnTo>
                  <a:pt x="357136" y="791365"/>
                </a:lnTo>
              </a:path>
            </a:pathLst>
          </a:custGeom>
          <a:noFill/>
          <a:ln>
            <a:solidFill>
              <a:schemeClr val="accent1">
                <a:shade val="80000"/>
                <a:hueOff val="0"/>
                <a:satOff val="0"/>
                <a:lumOff val="0"/>
                <a:alphaOff val="0"/>
              </a:schemeClr>
            </a:solidFill>
            <a:round/>
          </a:ln>
        </p:spPr>
        <p:style>
          <a:lnRef idx="2"/>
          <a:fillRef idx="0"/>
          <a:effectRef idx="0"/>
          <a:fontRef idx="minor"/>
        </p:style>
      </p:sp>
      <p:sp>
        <p:nvSpPr>
          <p:cNvPr id="323" name="CustomShape 4"/>
          <p:cNvSpPr/>
          <p:nvPr/>
        </p:nvSpPr>
        <p:spPr>
          <a:xfrm>
            <a:off x="4713120" y="2460960"/>
            <a:ext cx="1191240" cy="361080"/>
          </a:xfrm>
          <a:custGeom>
            <a:avLst/>
            <a:gdLst/>
            <a:ahLst/>
            <a:rect l="l" t="t" r="r" b="b"/>
            <a:pathLst>
              <a:path w="1191693" h="361275">
                <a:moveTo>
                  <a:pt x="0" y="0"/>
                </a:moveTo>
                <a:lnTo>
                  <a:pt x="0" y="180637"/>
                </a:lnTo>
                <a:lnTo>
                  <a:pt x="1191693" y="180637"/>
                </a:lnTo>
                <a:lnTo>
                  <a:pt x="1191693" y="361275"/>
                </a:lnTo>
              </a:path>
            </a:pathLst>
          </a:custGeom>
          <a:noFill/>
          <a:ln>
            <a:solidFill>
              <a:schemeClr val="accent1">
                <a:shade val="60000"/>
                <a:hueOff val="0"/>
                <a:satOff val="0"/>
                <a:lumOff val="0"/>
                <a:alphaOff val="0"/>
              </a:schemeClr>
            </a:solidFill>
            <a:round/>
          </a:ln>
        </p:spPr>
        <p:style>
          <a:lnRef idx="2"/>
          <a:fillRef idx="0"/>
          <a:effectRef idx="0"/>
          <a:fontRef idx="minor"/>
        </p:style>
      </p:sp>
      <p:sp>
        <p:nvSpPr>
          <p:cNvPr id="324" name="CustomShape 5"/>
          <p:cNvSpPr/>
          <p:nvPr/>
        </p:nvSpPr>
        <p:spPr>
          <a:xfrm>
            <a:off x="2307240" y="4903920"/>
            <a:ext cx="387720" cy="790920"/>
          </a:xfrm>
          <a:custGeom>
            <a:avLst/>
            <a:gdLst/>
            <a:ahLst/>
            <a:rect l="l" t="t" r="r" b="b"/>
            <a:pathLst>
              <a:path w="387960" h="791365">
                <a:moveTo>
                  <a:pt x="0" y="0"/>
                </a:moveTo>
                <a:lnTo>
                  <a:pt x="0" y="791365"/>
                </a:lnTo>
                <a:lnTo>
                  <a:pt x="387960" y="791365"/>
                </a:lnTo>
              </a:path>
            </a:pathLst>
          </a:custGeom>
          <a:noFill/>
          <a:ln>
            <a:solidFill>
              <a:schemeClr val="accent1">
                <a:shade val="80000"/>
                <a:hueOff val="0"/>
                <a:satOff val="0"/>
                <a:lumOff val="0"/>
                <a:alphaOff val="0"/>
              </a:schemeClr>
            </a:solidFill>
            <a:round/>
          </a:ln>
        </p:spPr>
        <p:style>
          <a:lnRef idx="2"/>
          <a:fillRef idx="0"/>
          <a:effectRef idx="0"/>
          <a:fontRef idx="minor"/>
        </p:style>
      </p:sp>
      <p:sp>
        <p:nvSpPr>
          <p:cNvPr id="325" name="CustomShape 6"/>
          <p:cNvSpPr/>
          <p:nvPr/>
        </p:nvSpPr>
        <p:spPr>
          <a:xfrm>
            <a:off x="3296160" y="3682440"/>
            <a:ext cx="91080" cy="361080"/>
          </a:xfrm>
          <a:custGeom>
            <a:avLst/>
            <a:gdLst/>
            <a:ahLst/>
            <a:rect l="l" t="t" r="r" b="b"/>
            <a:pathLst>
              <a:path w="0" h="361275">
                <a:moveTo>
                  <a:pt x="45720" y="0"/>
                </a:moveTo>
                <a:lnTo>
                  <a:pt x="45720" y="361275"/>
                </a:lnTo>
              </a:path>
            </a:pathLst>
          </a:custGeom>
          <a:noFill/>
          <a:ln>
            <a:solidFill>
              <a:schemeClr val="accent1">
                <a:shade val="80000"/>
                <a:hueOff val="0"/>
                <a:satOff val="0"/>
                <a:lumOff val="0"/>
                <a:alphaOff val="0"/>
              </a:schemeClr>
            </a:solidFill>
            <a:round/>
          </a:ln>
        </p:spPr>
        <p:style>
          <a:lnRef idx="2"/>
          <a:fillRef idx="0"/>
          <a:effectRef idx="0"/>
          <a:fontRef idx="minor"/>
        </p:style>
      </p:sp>
      <p:sp>
        <p:nvSpPr>
          <p:cNvPr id="326" name="CustomShape 7"/>
          <p:cNvSpPr/>
          <p:nvPr/>
        </p:nvSpPr>
        <p:spPr>
          <a:xfrm>
            <a:off x="3341880" y="2460960"/>
            <a:ext cx="1370880" cy="361080"/>
          </a:xfrm>
          <a:custGeom>
            <a:avLst/>
            <a:gdLst/>
            <a:ahLst/>
            <a:rect l="l" t="t" r="r" b="b"/>
            <a:pathLst>
              <a:path w="1371092" h="361275">
                <a:moveTo>
                  <a:pt x="1371092" y="0"/>
                </a:moveTo>
                <a:lnTo>
                  <a:pt x="1371092" y="180637"/>
                </a:lnTo>
                <a:lnTo>
                  <a:pt x="0" y="180637"/>
                </a:lnTo>
                <a:lnTo>
                  <a:pt x="0" y="361275"/>
                </a:lnTo>
              </a:path>
            </a:pathLst>
          </a:custGeom>
          <a:noFill/>
          <a:ln>
            <a:solidFill>
              <a:schemeClr val="accent1">
                <a:shade val="60000"/>
                <a:hueOff val="0"/>
                <a:satOff val="0"/>
                <a:lumOff val="0"/>
                <a:alphaOff val="0"/>
              </a:schemeClr>
            </a:solidFill>
            <a:round/>
          </a:ln>
        </p:spPr>
        <p:style>
          <a:lnRef idx="2"/>
          <a:fillRef idx="0"/>
          <a:effectRef idx="0"/>
          <a:fontRef idx="minor"/>
        </p:style>
      </p:sp>
      <p:sp>
        <p:nvSpPr>
          <p:cNvPr id="327" name="CustomShape 8"/>
          <p:cNvSpPr/>
          <p:nvPr/>
        </p:nvSpPr>
        <p:spPr>
          <a:xfrm>
            <a:off x="3489840" y="1600920"/>
            <a:ext cx="2445840" cy="859680"/>
          </a:xfrm>
          <a:prstGeom prst="rect">
            <a:avLst/>
          </a:prstGeom>
          <a:solidFill>
            <a:schemeClr val="lt1">
              <a:hueOff val="0"/>
              <a:satOff val="0"/>
              <a:lumOff val="0"/>
              <a:alphaOff val="0"/>
            </a:schemeClr>
          </a:solidFill>
          <a:ln>
            <a:solidFill>
              <a:schemeClr val="accent1">
                <a:shade val="80000"/>
                <a:hueOff val="0"/>
                <a:satOff val="0"/>
                <a:lumOff val="0"/>
                <a:alphaOff val="0"/>
              </a:schemeClr>
            </a:solidFill>
            <a:round/>
          </a:ln>
        </p:spPr>
        <p:style>
          <a:lnRef idx="2"/>
          <a:fillRef idx="0"/>
          <a:effectRef idx="0"/>
          <a:fontRef idx="minor"/>
        </p:style>
        <p:txBody>
          <a:bodyPr lIns="15120" rIns="15120" tIns="15120" bIns="15120" anchor="ctr"/>
          <a:p>
            <a:pPr algn="ctr">
              <a:lnSpc>
                <a:spcPct val="90000"/>
              </a:lnSpc>
            </a:pPr>
            <a:r>
              <a:rPr b="1" lang="pt-BR" sz="2400" spc="-1" strike="noStrike">
                <a:solidFill>
                  <a:srgbClr val="000000"/>
                </a:solidFill>
                <a:uFill>
                  <a:solidFill>
                    <a:srgbClr val="ffffff"/>
                  </a:solidFill>
                </a:uFill>
                <a:latin typeface="Calibri"/>
              </a:rPr>
              <a:t>Exame periódico com PT &lt; 10mm</a:t>
            </a:r>
            <a:endParaRPr b="0" lang="pt-BR" sz="1800" spc="-1" strike="noStrike">
              <a:solidFill>
                <a:srgbClr val="000000"/>
              </a:solidFill>
              <a:uFill>
                <a:solidFill>
                  <a:srgbClr val="ffffff"/>
                </a:solidFill>
              </a:uFill>
              <a:latin typeface="Arial"/>
            </a:endParaRPr>
          </a:p>
        </p:txBody>
      </p:sp>
      <p:sp>
        <p:nvSpPr>
          <p:cNvPr id="328" name="CustomShape 9"/>
          <p:cNvSpPr/>
          <p:nvPr/>
        </p:nvSpPr>
        <p:spPr>
          <a:xfrm>
            <a:off x="2331000" y="2822400"/>
            <a:ext cx="2021760" cy="859680"/>
          </a:xfrm>
          <a:prstGeom prst="rect">
            <a:avLst/>
          </a:prstGeom>
          <a:solidFill>
            <a:schemeClr val="lt1">
              <a:hueOff val="0"/>
              <a:satOff val="0"/>
              <a:lumOff val="0"/>
              <a:alphaOff val="0"/>
            </a:schemeClr>
          </a:solidFill>
          <a:ln>
            <a:solidFill>
              <a:schemeClr val="accent1">
                <a:shade val="80000"/>
                <a:hueOff val="0"/>
                <a:satOff val="0"/>
                <a:lumOff val="0"/>
                <a:alphaOff val="0"/>
              </a:schemeClr>
            </a:solidFill>
            <a:round/>
          </a:ln>
        </p:spPr>
        <p:style>
          <a:lnRef idx="2"/>
          <a:fillRef idx="0"/>
          <a:effectRef idx="0"/>
          <a:fontRef idx="minor"/>
        </p:style>
        <p:txBody>
          <a:bodyPr lIns="15120" rIns="15120" tIns="15120" bIns="15120" anchor="ctr"/>
          <a:p>
            <a:pPr algn="ctr">
              <a:lnSpc>
                <a:spcPct val="90000"/>
              </a:lnSpc>
            </a:pPr>
            <a:r>
              <a:rPr b="1" lang="pt-BR" sz="2400" spc="-1" strike="noStrike">
                <a:solidFill>
                  <a:srgbClr val="000000"/>
                </a:solidFill>
                <a:uFill>
                  <a:solidFill>
                    <a:srgbClr val="ffffff"/>
                  </a:solidFill>
                </a:uFill>
                <a:latin typeface="Calibri"/>
              </a:rPr>
              <a:t>PT &lt; 10mm</a:t>
            </a:r>
            <a:endParaRPr b="0" lang="pt-BR" sz="1800" spc="-1" strike="noStrike">
              <a:solidFill>
                <a:srgbClr val="000000"/>
              </a:solidFill>
              <a:uFill>
                <a:solidFill>
                  <a:srgbClr val="ffffff"/>
                </a:solidFill>
              </a:uFill>
              <a:latin typeface="Arial"/>
            </a:endParaRPr>
          </a:p>
        </p:txBody>
      </p:sp>
      <p:sp>
        <p:nvSpPr>
          <p:cNvPr id="329" name="CustomShape 10"/>
          <p:cNvSpPr/>
          <p:nvPr/>
        </p:nvSpPr>
        <p:spPr>
          <a:xfrm>
            <a:off x="2048760" y="4043880"/>
            <a:ext cx="2585880" cy="859680"/>
          </a:xfrm>
          <a:prstGeom prst="rect">
            <a:avLst/>
          </a:prstGeom>
          <a:solidFill>
            <a:schemeClr val="lt1">
              <a:hueOff val="0"/>
              <a:satOff val="0"/>
              <a:lumOff val="0"/>
              <a:alphaOff val="0"/>
            </a:schemeClr>
          </a:solidFill>
          <a:ln>
            <a:solidFill>
              <a:schemeClr val="accent1">
                <a:shade val="80000"/>
                <a:hueOff val="0"/>
                <a:satOff val="0"/>
                <a:lumOff val="0"/>
                <a:alphaOff val="0"/>
              </a:schemeClr>
            </a:solidFill>
            <a:round/>
          </a:ln>
        </p:spPr>
        <p:style>
          <a:lnRef idx="2"/>
          <a:fillRef idx="0"/>
          <a:effectRef idx="0"/>
          <a:fontRef idx="minor"/>
        </p:style>
        <p:txBody>
          <a:bodyPr lIns="15120" rIns="15120" tIns="15120" bIns="15120" anchor="ctr"/>
          <a:p>
            <a:pPr algn="ctr">
              <a:lnSpc>
                <a:spcPct val="90000"/>
              </a:lnSpc>
            </a:pPr>
            <a:r>
              <a:rPr b="1" lang="pt-BR" sz="2400" spc="-1" strike="noStrike">
                <a:solidFill>
                  <a:srgbClr val="000000"/>
                </a:solidFill>
                <a:uFill>
                  <a:solidFill>
                    <a:srgbClr val="ffffff"/>
                  </a:solidFill>
                </a:uFill>
                <a:latin typeface="Calibri"/>
              </a:rPr>
              <a:t>Sem indicação de tratar</a:t>
            </a:r>
            <a:endParaRPr b="0" lang="pt-BR" sz="1800" spc="-1" strike="noStrike">
              <a:solidFill>
                <a:srgbClr val="000000"/>
              </a:solidFill>
              <a:uFill>
                <a:solidFill>
                  <a:srgbClr val="ffffff"/>
                </a:solidFill>
              </a:uFill>
              <a:latin typeface="Arial"/>
            </a:endParaRPr>
          </a:p>
        </p:txBody>
      </p:sp>
      <p:sp>
        <p:nvSpPr>
          <p:cNvPr id="330" name="CustomShape 11"/>
          <p:cNvSpPr/>
          <p:nvPr/>
        </p:nvSpPr>
        <p:spPr>
          <a:xfrm>
            <a:off x="2695320" y="5265360"/>
            <a:ext cx="1744560" cy="859680"/>
          </a:xfrm>
          <a:prstGeom prst="rect">
            <a:avLst/>
          </a:prstGeom>
          <a:solidFill>
            <a:schemeClr val="lt1">
              <a:hueOff val="0"/>
              <a:satOff val="0"/>
              <a:lumOff val="0"/>
              <a:alphaOff val="0"/>
            </a:schemeClr>
          </a:solidFill>
          <a:ln>
            <a:solidFill>
              <a:schemeClr val="accent1">
                <a:shade val="80000"/>
                <a:hueOff val="0"/>
                <a:satOff val="0"/>
                <a:lumOff val="0"/>
                <a:alphaOff val="0"/>
              </a:schemeClr>
            </a:solidFill>
            <a:round/>
          </a:ln>
        </p:spPr>
        <p:style>
          <a:lnRef idx="2"/>
          <a:fillRef idx="0"/>
          <a:effectRef idx="0"/>
          <a:fontRef idx="minor"/>
        </p:style>
        <p:txBody>
          <a:bodyPr lIns="15120" rIns="15120" tIns="15120" bIns="15120" anchor="ctr"/>
          <a:p>
            <a:pPr algn="ctr">
              <a:lnSpc>
                <a:spcPct val="90000"/>
              </a:lnSpc>
            </a:pPr>
            <a:r>
              <a:rPr b="1" lang="pt-BR" sz="2400" spc="-1" strike="noStrike">
                <a:solidFill>
                  <a:srgbClr val="000000"/>
                </a:solidFill>
                <a:uFill>
                  <a:solidFill>
                    <a:srgbClr val="ffffff"/>
                  </a:solidFill>
                </a:uFill>
                <a:latin typeface="Calibri"/>
              </a:rPr>
              <a:t>Repetir PT em 1 ano</a:t>
            </a:r>
            <a:endParaRPr b="0" lang="pt-BR" sz="1800" spc="-1" strike="noStrike">
              <a:solidFill>
                <a:srgbClr val="000000"/>
              </a:solidFill>
              <a:uFill>
                <a:solidFill>
                  <a:srgbClr val="ffffff"/>
                </a:solidFill>
              </a:uFill>
              <a:latin typeface="Arial"/>
            </a:endParaRPr>
          </a:p>
        </p:txBody>
      </p:sp>
      <p:sp>
        <p:nvSpPr>
          <p:cNvPr id="331" name="CustomShape 12"/>
          <p:cNvSpPr/>
          <p:nvPr/>
        </p:nvSpPr>
        <p:spPr>
          <a:xfrm>
            <a:off x="4714200" y="2822400"/>
            <a:ext cx="2380680" cy="859680"/>
          </a:xfrm>
          <a:prstGeom prst="rect">
            <a:avLst/>
          </a:prstGeom>
          <a:solidFill>
            <a:schemeClr val="lt1">
              <a:hueOff val="0"/>
              <a:satOff val="0"/>
              <a:lumOff val="0"/>
              <a:alphaOff val="0"/>
            </a:schemeClr>
          </a:solidFill>
          <a:ln>
            <a:solidFill>
              <a:schemeClr val="accent1">
                <a:shade val="80000"/>
                <a:hueOff val="0"/>
                <a:satOff val="0"/>
                <a:lumOff val="0"/>
                <a:alphaOff val="0"/>
              </a:schemeClr>
            </a:solidFill>
            <a:round/>
          </a:ln>
        </p:spPr>
        <p:style>
          <a:lnRef idx="2"/>
          <a:fillRef idx="0"/>
          <a:effectRef idx="0"/>
          <a:fontRef idx="minor"/>
        </p:style>
        <p:txBody>
          <a:bodyPr lIns="15120" rIns="15120" tIns="15120" bIns="15120" anchor="ctr"/>
          <a:p>
            <a:pPr algn="ctr">
              <a:lnSpc>
                <a:spcPct val="90000"/>
              </a:lnSpc>
            </a:pPr>
            <a:r>
              <a:rPr b="1" lang="pt-BR" sz="2400" spc="-1" strike="noStrike">
                <a:solidFill>
                  <a:srgbClr val="000000"/>
                </a:solidFill>
                <a:uFill>
                  <a:solidFill>
                    <a:srgbClr val="ffffff"/>
                  </a:solidFill>
                </a:uFill>
                <a:latin typeface="Calibri"/>
              </a:rPr>
              <a:t>PT </a:t>
            </a:r>
            <a:r>
              <a:rPr b="1" lang="pt-BR" sz="2400" spc="-1" strike="noStrike">
                <a:solidFill>
                  <a:srgbClr val="000000"/>
                </a:solidFill>
                <a:uFill>
                  <a:solidFill>
                    <a:srgbClr val="ffffff"/>
                  </a:solidFill>
                </a:uFill>
                <a:latin typeface="Calibri"/>
              </a:rPr>
              <a:t>≥ 10mm (conversão)</a:t>
            </a:r>
            <a:endParaRPr b="0" lang="pt-BR" sz="1800" spc="-1" strike="noStrike">
              <a:solidFill>
                <a:srgbClr val="000000"/>
              </a:solidFill>
              <a:uFill>
                <a:solidFill>
                  <a:srgbClr val="ffffff"/>
                </a:solidFill>
              </a:uFill>
              <a:latin typeface="Arial"/>
            </a:endParaRPr>
          </a:p>
        </p:txBody>
      </p:sp>
      <p:sp>
        <p:nvSpPr>
          <p:cNvPr id="332" name="CustomShape 13"/>
          <p:cNvSpPr/>
          <p:nvPr/>
        </p:nvSpPr>
        <p:spPr>
          <a:xfrm>
            <a:off x="5309640" y="4043880"/>
            <a:ext cx="1720080" cy="859680"/>
          </a:xfrm>
          <a:prstGeom prst="rect">
            <a:avLst/>
          </a:prstGeom>
          <a:solidFill>
            <a:schemeClr val="lt1">
              <a:hueOff val="0"/>
              <a:satOff val="0"/>
              <a:lumOff val="0"/>
              <a:alphaOff val="0"/>
            </a:schemeClr>
          </a:solidFill>
          <a:ln>
            <a:solidFill>
              <a:schemeClr val="accent1">
                <a:shade val="80000"/>
                <a:hueOff val="0"/>
                <a:satOff val="0"/>
                <a:lumOff val="0"/>
                <a:alphaOff val="0"/>
              </a:schemeClr>
            </a:solidFill>
            <a:round/>
          </a:ln>
        </p:spPr>
        <p:style>
          <a:lnRef idx="2"/>
          <a:fillRef idx="0"/>
          <a:effectRef idx="0"/>
          <a:fontRef idx="minor"/>
        </p:style>
        <p:txBody>
          <a:bodyPr lIns="15120" rIns="15120" tIns="15120" bIns="15120" anchor="ctr"/>
          <a:p>
            <a:pPr algn="ctr">
              <a:lnSpc>
                <a:spcPct val="90000"/>
              </a:lnSpc>
            </a:pPr>
            <a:r>
              <a:rPr b="1" lang="pt-BR" sz="2400" spc="-1" strike="noStrike">
                <a:solidFill>
                  <a:srgbClr val="000000"/>
                </a:solidFill>
                <a:uFill>
                  <a:solidFill>
                    <a:srgbClr val="ffffff"/>
                  </a:solidFill>
                </a:uFill>
                <a:latin typeface="Calibri"/>
              </a:rPr>
              <a:t>Tratar ILTB</a:t>
            </a:r>
            <a:endParaRPr b="0" lang="pt-BR" sz="1800" spc="-1" strike="noStrike">
              <a:solidFill>
                <a:srgbClr val="000000"/>
              </a:solidFill>
              <a:uFill>
                <a:solidFill>
                  <a:srgbClr val="ffffff"/>
                </a:solidFill>
              </a:uFill>
              <a:latin typeface="Arial"/>
            </a:endParaRPr>
          </a:p>
        </p:txBody>
      </p:sp>
    </p:spTree>
  </p:cSld>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333" name="CustomShape 1"/>
          <p:cNvSpPr/>
          <p:nvPr/>
        </p:nvSpPr>
        <p:spPr>
          <a:xfrm>
            <a:off x="2678760" y="3394800"/>
            <a:ext cx="3777480" cy="707040"/>
          </a:xfrm>
          <a:custGeom>
            <a:avLst/>
            <a:gdLst/>
            <a:ahLst/>
            <a:rect l="l" t="t" r="r" b="b"/>
            <a:pathLst>
              <a:path w="21600" h="21600">
                <a:moveTo>
                  <a:pt x="0" y="0"/>
                </a:moveTo>
                <a:lnTo>
                  <a:pt x="5400" y="21600"/>
                </a:lnTo>
                <a:lnTo>
                  <a:pt x="16200" y="21600"/>
                </a:lnTo>
                <a:lnTo>
                  <a:pt x="21600" y="0"/>
                </a:lnTo>
                <a:close/>
              </a:path>
            </a:pathLst>
          </a:custGeom>
          <a:solidFill>
            <a:srgbClr val="c0c0c0"/>
          </a:solidFill>
          <a:ln w="9360">
            <a:solidFill>
              <a:srgbClr val="003399"/>
            </a:solidFill>
            <a:miter/>
          </a:ln>
        </p:spPr>
        <p:style>
          <a:lnRef idx="0"/>
          <a:fillRef idx="0"/>
          <a:effectRef idx="0"/>
          <a:fontRef idx="minor"/>
        </p:style>
      </p:sp>
      <p:sp>
        <p:nvSpPr>
          <p:cNvPr id="334" name="CustomShape 2"/>
          <p:cNvSpPr/>
          <p:nvPr/>
        </p:nvSpPr>
        <p:spPr>
          <a:xfrm>
            <a:off x="2678760" y="2349000"/>
            <a:ext cx="3780000" cy="1188720"/>
          </a:xfrm>
          <a:prstGeom prst="rect">
            <a:avLst/>
          </a:prstGeom>
          <a:solidFill>
            <a:schemeClr val="accent1">
              <a:lumMod val="40000"/>
              <a:lumOff val="60000"/>
            </a:schemeClr>
          </a:solidFill>
          <a:ln w="9360">
            <a:solidFill>
              <a:srgbClr val="003399"/>
            </a:solidFill>
            <a:miter/>
          </a:ln>
        </p:spPr>
        <p:style>
          <a:lnRef idx="0"/>
          <a:fillRef idx="0"/>
          <a:effectRef idx="0"/>
          <a:fontRef idx="minor"/>
        </p:style>
      </p:sp>
      <p:sp>
        <p:nvSpPr>
          <p:cNvPr id="335" name="CustomShape 3"/>
          <p:cNvSpPr/>
          <p:nvPr/>
        </p:nvSpPr>
        <p:spPr>
          <a:xfrm>
            <a:off x="4428000" y="2640240"/>
            <a:ext cx="1760400" cy="779760"/>
          </a:xfrm>
          <a:prstGeom prst="rect">
            <a:avLst/>
          </a:prstGeom>
          <a:noFill/>
          <a:ln>
            <a:noFill/>
          </a:ln>
        </p:spPr>
        <p:style>
          <a:lnRef idx="0"/>
          <a:fillRef idx="0"/>
          <a:effectRef idx="0"/>
          <a:fontRef idx="minor"/>
        </p:style>
        <p:txBody>
          <a:bodyPr lIns="67680" rIns="67680" tIns="35280" bIns="35280"/>
          <a:p>
            <a:pPr algn="ctr">
              <a:lnSpc>
                <a:spcPct val="55000"/>
              </a:lnSpc>
            </a:pPr>
            <a:r>
              <a:rPr b="0" lang="pt-BR" sz="2400" spc="-1" strike="noStrike">
                <a:solidFill>
                  <a:srgbClr val="002060"/>
                </a:solidFill>
                <a:uFill>
                  <a:solidFill>
                    <a:srgbClr val="ffffff"/>
                  </a:solidFill>
                </a:uFill>
                <a:latin typeface="Calibri"/>
              </a:rPr>
              <a:t>Medidas de </a:t>
            </a:r>
            <a:endParaRPr b="0" lang="pt-BR" sz="1800" spc="-1" strike="noStrike">
              <a:solidFill>
                <a:srgbClr val="000000"/>
              </a:solidFill>
              <a:uFill>
                <a:solidFill>
                  <a:srgbClr val="ffffff"/>
                </a:solidFill>
              </a:uFill>
              <a:latin typeface="Arial"/>
            </a:endParaRPr>
          </a:p>
          <a:p>
            <a:pPr algn="ctr">
              <a:lnSpc>
                <a:spcPct val="55000"/>
              </a:lnSpc>
            </a:pPr>
            <a:r>
              <a:rPr b="0" lang="pt-BR" sz="2400" spc="-1" strike="noStrike">
                <a:solidFill>
                  <a:srgbClr val="002060"/>
                </a:solidFill>
                <a:uFill>
                  <a:solidFill>
                    <a:srgbClr val="ffffff"/>
                  </a:solidFill>
                </a:uFill>
                <a:latin typeface="Calibri"/>
              </a:rPr>
              <a:t>Engenharia</a:t>
            </a:r>
            <a:endParaRPr b="0" lang="pt-BR" sz="1800" spc="-1" strike="noStrike">
              <a:solidFill>
                <a:srgbClr val="000000"/>
              </a:solidFill>
              <a:uFill>
                <a:solidFill>
                  <a:srgbClr val="ffffff"/>
                </a:solidFill>
              </a:uFill>
              <a:latin typeface="Arial"/>
            </a:endParaRPr>
          </a:p>
        </p:txBody>
      </p:sp>
      <p:pic>
        <p:nvPicPr>
          <p:cNvPr id="336" name="" descr=""/>
          <p:cNvPicPr/>
          <p:nvPr/>
        </p:nvPicPr>
        <p:blipFill>
          <a:blip r:embed="rId1"/>
          <a:stretch/>
        </p:blipFill>
        <p:spPr>
          <a:xfrm>
            <a:off x="2882880" y="2425680"/>
            <a:ext cx="1359000" cy="1015920"/>
          </a:xfrm>
          <a:prstGeom prst="rect">
            <a:avLst/>
          </a:prstGeom>
          <a:ln>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129" name="TextShape 1"/>
          <p:cNvSpPr txBox="1"/>
          <p:nvPr/>
        </p:nvSpPr>
        <p:spPr>
          <a:xfrm>
            <a:off x="213120" y="1475640"/>
            <a:ext cx="8721720" cy="2088000"/>
          </a:xfrm>
          <a:prstGeom prst="rect">
            <a:avLst/>
          </a:prstGeom>
          <a:noFill/>
          <a:ln>
            <a:noFill/>
          </a:ln>
        </p:spPr>
        <p:txBody>
          <a:bodyPr/>
          <a:p>
            <a:pPr algn="just">
              <a:lnSpc>
                <a:spcPct val="100000"/>
              </a:lnSpc>
            </a:pPr>
            <a:r>
              <a:rPr b="0" lang="pt-BR" sz="3600" spc="-1" strike="noStrike">
                <a:solidFill>
                  <a:srgbClr val="002060"/>
                </a:solidFill>
                <a:uFill>
                  <a:solidFill>
                    <a:srgbClr val="ffffff"/>
                  </a:solidFill>
                </a:uFill>
                <a:latin typeface="Calibri"/>
              </a:rPr>
              <a:t>Pessoa com formação específica para atuar na área da saúde. </a:t>
            </a:r>
            <a:endParaRPr b="0" lang="pt-BR" sz="3200" spc="-1" strike="noStrike">
              <a:solidFill>
                <a:srgbClr val="000000"/>
              </a:solidFill>
              <a:uFill>
                <a:solidFill>
                  <a:srgbClr val="ffffff"/>
                </a:solidFill>
              </a:uFill>
              <a:latin typeface="Calibri"/>
            </a:endParaRPr>
          </a:p>
          <a:p>
            <a:pPr algn="r">
              <a:lnSpc>
                <a:spcPct val="100000"/>
              </a:lnSpc>
            </a:pPr>
            <a:r>
              <a:rPr b="0" lang="pt-BR" sz="1800" spc="-1" strike="noStrike">
                <a:solidFill>
                  <a:srgbClr val="002060"/>
                </a:solidFill>
                <a:uFill>
                  <a:solidFill>
                    <a:srgbClr val="ffffff"/>
                  </a:solidFill>
                </a:uFill>
                <a:latin typeface="Calibri"/>
              </a:rPr>
              <a:t>(Machado, 2008)</a:t>
            </a:r>
            <a:endParaRPr b="0" lang="pt-BR" sz="3200" spc="-1" strike="noStrike">
              <a:solidFill>
                <a:srgbClr val="000000"/>
              </a:solidFill>
              <a:uFill>
                <a:solidFill>
                  <a:srgbClr val="ffffff"/>
                </a:solidFill>
              </a:uFill>
              <a:latin typeface="Calibri"/>
            </a:endParaRPr>
          </a:p>
        </p:txBody>
      </p:sp>
      <p:sp>
        <p:nvSpPr>
          <p:cNvPr id="130" name="TextShape 2"/>
          <p:cNvSpPr txBox="1"/>
          <p:nvPr/>
        </p:nvSpPr>
        <p:spPr>
          <a:xfrm>
            <a:off x="107640" y="10296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Profissional de saúde</a:t>
            </a:r>
            <a:endParaRPr b="0" lang="pt-BR" sz="4400" spc="-1" strike="noStrike">
              <a:solidFill>
                <a:srgbClr val="000000"/>
              </a:solidFill>
              <a:uFill>
                <a:solidFill>
                  <a:srgbClr val="ffffff"/>
                </a:solidFill>
              </a:uFill>
              <a:latin typeface="Arial"/>
            </a:endParaRPr>
          </a:p>
        </p:txBody>
      </p:sp>
      <p:sp>
        <p:nvSpPr>
          <p:cNvPr id="131" name="CustomShape 3"/>
          <p:cNvSpPr/>
          <p:nvPr/>
        </p:nvSpPr>
        <p:spPr>
          <a:xfrm>
            <a:off x="323640" y="2992320"/>
            <a:ext cx="8932680" cy="1142640"/>
          </a:xfrm>
          <a:prstGeom prst="rect">
            <a:avLst/>
          </a:prstGeom>
          <a:noFill/>
          <a:ln w="9360">
            <a:noFill/>
          </a:ln>
        </p:spPr>
        <p:style>
          <a:lnRef idx="0"/>
          <a:fillRef idx="0"/>
          <a:effectRef idx="0"/>
          <a:fontRef idx="minor"/>
        </p:style>
        <p:txBody>
          <a:bodyPr anchor="ctr"/>
          <a:p>
            <a:pPr algn="ctr">
              <a:lnSpc>
                <a:spcPct val="100000"/>
              </a:lnSpc>
            </a:pPr>
            <a:r>
              <a:rPr b="1" lang="pt-BR" sz="4800" spc="-1" strike="noStrike">
                <a:solidFill>
                  <a:srgbClr val="002060"/>
                </a:solidFill>
                <a:uFill>
                  <a:solidFill>
                    <a:srgbClr val="ffffff"/>
                  </a:solidFill>
                </a:uFill>
                <a:latin typeface="Calibri"/>
              </a:rPr>
              <a:t>Trabalhadores de saúde</a:t>
            </a:r>
            <a:endParaRPr b="0" lang="pt-BR" sz="4400" spc="-1" strike="noStrike">
              <a:solidFill>
                <a:srgbClr val="000000"/>
              </a:solidFill>
              <a:uFill>
                <a:solidFill>
                  <a:srgbClr val="ffffff"/>
                </a:solidFill>
              </a:uFill>
              <a:latin typeface="Arial"/>
            </a:endParaRPr>
          </a:p>
        </p:txBody>
      </p:sp>
      <p:sp>
        <p:nvSpPr>
          <p:cNvPr id="132" name="CustomShape 4"/>
          <p:cNvSpPr/>
          <p:nvPr/>
        </p:nvSpPr>
        <p:spPr>
          <a:xfrm>
            <a:off x="213120" y="4135320"/>
            <a:ext cx="8721720" cy="1502640"/>
          </a:xfrm>
          <a:prstGeom prst="rect">
            <a:avLst/>
          </a:prstGeom>
          <a:noFill/>
          <a:ln w="9360">
            <a:noFill/>
          </a:ln>
        </p:spPr>
        <p:style>
          <a:lnRef idx="0"/>
          <a:fillRef idx="0"/>
          <a:effectRef idx="0"/>
          <a:fontRef idx="minor"/>
        </p:style>
        <p:txBody>
          <a:bodyPr/>
          <a:p>
            <a:pPr algn="just">
              <a:lnSpc>
                <a:spcPct val="100000"/>
              </a:lnSpc>
            </a:pPr>
            <a:r>
              <a:rPr b="0" lang="pt-BR" sz="3600" spc="-1" strike="noStrike">
                <a:solidFill>
                  <a:srgbClr val="002060"/>
                </a:solidFill>
                <a:uFill>
                  <a:solidFill>
                    <a:srgbClr val="ffffff"/>
                  </a:solidFill>
                </a:uFill>
                <a:latin typeface="Calibri"/>
              </a:rPr>
              <a:t>Pessoa sem formação específica na área da saúde, mas que desempenha atividades relacionadas à assistência.</a:t>
            </a:r>
            <a:endParaRPr b="0" lang="pt-BR" sz="3200" spc="-1" strike="noStrike">
              <a:solidFill>
                <a:srgbClr val="000000"/>
              </a:solidFill>
              <a:uFill>
                <a:solidFill>
                  <a:srgbClr val="ffffff"/>
                </a:solidFill>
              </a:uFill>
              <a:latin typeface="Arial"/>
            </a:endParaRPr>
          </a:p>
          <a:p>
            <a:pPr algn="r">
              <a:lnSpc>
                <a:spcPct val="100000"/>
              </a:lnSpc>
            </a:pPr>
            <a:r>
              <a:rPr b="0" lang="pt-BR" sz="1800" spc="-1" strike="noStrike">
                <a:solidFill>
                  <a:srgbClr val="002060"/>
                </a:solidFill>
                <a:uFill>
                  <a:solidFill>
                    <a:srgbClr val="ffffff"/>
                  </a:solidFill>
                </a:uFill>
                <a:latin typeface="Calibri"/>
              </a:rPr>
              <a:t>(Machado; Pires, 2008)</a:t>
            </a:r>
            <a:endParaRPr b="0" lang="pt-BR" sz="3200" spc="-1" strike="noStrike">
              <a:solidFill>
                <a:srgbClr val="000000"/>
              </a:solidFill>
              <a:uFill>
                <a:solidFill>
                  <a:srgbClr val="ffffff"/>
                </a:solidFill>
              </a:uFill>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f1de"/>
        </a:solidFill>
      </p:bgPr>
    </p:bg>
    <p:spTree>
      <p:nvGrpSpPr>
        <p:cNvPr id="1" name=""/>
        <p:cNvGrpSpPr/>
        <p:nvPr/>
      </p:nvGrpSpPr>
      <p:grpSpPr>
        <a:xfrm>
          <a:off x="0" y="0"/>
          <a:ext cx="0" cy="0"/>
          <a:chOff x="0" y="0"/>
          <a:chExt cx="0" cy="0"/>
        </a:xfrm>
      </p:grpSpPr>
      <p:sp>
        <p:nvSpPr>
          <p:cNvPr id="337" name="TextShape 1"/>
          <p:cNvSpPr txBox="1"/>
          <p:nvPr/>
        </p:nvSpPr>
        <p:spPr>
          <a:xfrm>
            <a:off x="251640" y="404640"/>
            <a:ext cx="8640720" cy="2304000"/>
          </a:xfrm>
          <a:prstGeom prst="rect">
            <a:avLst/>
          </a:prstGeom>
          <a:noFill/>
          <a:ln>
            <a:noFill/>
          </a:ln>
        </p:spPr>
        <p:txBody>
          <a:bodyPr/>
          <a:p>
            <a:pPr algn="ctr">
              <a:lnSpc>
                <a:spcPct val="100000"/>
              </a:lnSpc>
            </a:pPr>
            <a:r>
              <a:rPr b="0" lang="pt-BR" sz="4800" spc="-1" strike="noStrike">
                <a:solidFill>
                  <a:srgbClr val="006600"/>
                </a:solidFill>
                <a:uFill>
                  <a:solidFill>
                    <a:srgbClr val="ffffff"/>
                  </a:solidFill>
                </a:uFill>
                <a:latin typeface="Calibri"/>
              </a:rPr>
              <a:t>A foto ilustra a UBS que MMS procurou.</a:t>
            </a:r>
            <a:endParaRPr b="0" lang="pt-BR" sz="3200" spc="-1" strike="noStrike">
              <a:solidFill>
                <a:srgbClr val="000000"/>
              </a:solidFill>
              <a:uFill>
                <a:solidFill>
                  <a:srgbClr val="ffffff"/>
                </a:solidFill>
              </a:uFill>
              <a:latin typeface="Calibri"/>
            </a:endParaRPr>
          </a:p>
        </p:txBody>
      </p:sp>
      <p:pic>
        <p:nvPicPr>
          <p:cNvPr id="338" name="Picture 2" descr=""/>
          <p:cNvPicPr/>
          <p:nvPr/>
        </p:nvPicPr>
        <p:blipFill>
          <a:blip r:embed="rId1"/>
          <a:stretch/>
        </p:blipFill>
        <p:spPr>
          <a:xfrm>
            <a:off x="1179720" y="2277000"/>
            <a:ext cx="6784560" cy="3816000"/>
          </a:xfrm>
          <a:prstGeom prst="rect">
            <a:avLst/>
          </a:prstGeom>
          <a:ln>
            <a:noFill/>
          </a:ln>
        </p:spPr>
      </p:pic>
    </p:spTree>
  </p:cSld>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9" name="TextShape 1"/>
          <p:cNvSpPr txBox="1"/>
          <p:nvPr/>
        </p:nvSpPr>
        <p:spPr>
          <a:xfrm>
            <a:off x="0" y="0"/>
            <a:ext cx="9143640" cy="1699920"/>
          </a:xfrm>
          <a:prstGeom prst="rect">
            <a:avLst/>
          </a:prstGeom>
          <a:solidFill>
            <a:srgbClr val="ffffff"/>
          </a:solidFill>
          <a:ln w="25560">
            <a:solidFill>
              <a:srgbClr val="000000"/>
            </a:solidFill>
            <a:round/>
          </a:ln>
        </p:spPr>
        <p:txBody>
          <a:bodyPr anchor="ctr"/>
          <a:p>
            <a:pPr marL="609480" indent="-609120" algn="ctr">
              <a:lnSpc>
                <a:spcPct val="100000"/>
              </a:lnSpc>
            </a:pPr>
            <a:r>
              <a:rPr b="0" lang="pt-BR" sz="4000" spc="-1" strike="noStrike">
                <a:solidFill>
                  <a:srgbClr val="000000"/>
                </a:solidFill>
                <a:uFill>
                  <a:solidFill>
                    <a:srgbClr val="ffffff"/>
                  </a:solidFill>
                </a:uFill>
                <a:latin typeface="Calibri"/>
              </a:rPr>
              <a:t>8 – Quanto às medidas de controle de infecção do </a:t>
            </a:r>
            <a:r>
              <a:rPr b="0" i="1" lang="pt-BR" sz="4000" spc="-1" strike="noStrike">
                <a:solidFill>
                  <a:srgbClr val="000000"/>
                </a:solidFill>
                <a:uFill>
                  <a:solidFill>
                    <a:srgbClr val="ffffff"/>
                  </a:solidFill>
                </a:uFill>
                <a:latin typeface="Calibri"/>
              </a:rPr>
              <a:t>Mtb</a:t>
            </a:r>
            <a:r>
              <a:rPr b="0" lang="pt-BR" sz="4000" spc="-1" strike="noStrike">
                <a:solidFill>
                  <a:srgbClr val="000000"/>
                </a:solidFill>
                <a:uFill>
                  <a:solidFill>
                    <a:srgbClr val="ffffff"/>
                  </a:solidFill>
                </a:uFill>
                <a:latin typeface="Calibri"/>
              </a:rPr>
              <a:t>, como você avaliaria a sala de espera?</a:t>
            </a:r>
            <a:endParaRPr b="0" lang="pt-BR" sz="4400" spc="-1" strike="noStrike">
              <a:solidFill>
                <a:srgbClr val="000000"/>
              </a:solidFill>
              <a:uFill>
                <a:solidFill>
                  <a:srgbClr val="ffffff"/>
                </a:solidFill>
              </a:uFill>
              <a:latin typeface="Arial"/>
            </a:endParaRPr>
          </a:p>
        </p:txBody>
      </p:sp>
      <p:sp>
        <p:nvSpPr>
          <p:cNvPr id="340" name="CustomShape 2"/>
          <p:cNvSpPr/>
          <p:nvPr/>
        </p:nvSpPr>
        <p:spPr>
          <a:xfrm rot="5400000">
            <a:off x="4339080" y="-1510920"/>
            <a:ext cx="1416600" cy="797760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00b050"/>
              </a:buClr>
              <a:buFont typeface="Symbol" charset="2"/>
              <a:buChar char=""/>
            </a:pPr>
            <a:r>
              <a:rPr b="0" lang="pt-BR" sz="3200" spc="-1" strike="noStrike">
                <a:solidFill>
                  <a:srgbClr val="00b050"/>
                </a:solidFill>
                <a:uFill>
                  <a:solidFill>
                    <a:srgbClr val="ffffff"/>
                  </a:solidFill>
                </a:uFill>
                <a:latin typeface="Calibri"/>
              </a:rPr>
              <a:t>O fluxo de ar e a iluminação não parecem adequados.</a:t>
            </a:r>
            <a:endParaRPr b="0" lang="pt-BR" sz="1800" spc="-1" strike="noStrike">
              <a:solidFill>
                <a:srgbClr val="000000"/>
              </a:solidFill>
              <a:uFill>
                <a:solidFill>
                  <a:srgbClr val="ffffff"/>
                </a:solidFill>
              </a:uFill>
              <a:latin typeface="Arial"/>
            </a:endParaRPr>
          </a:p>
        </p:txBody>
      </p:sp>
      <p:sp>
        <p:nvSpPr>
          <p:cNvPr id="341" name="CustomShape 3"/>
          <p:cNvSpPr/>
          <p:nvPr/>
        </p:nvSpPr>
        <p:spPr>
          <a:xfrm>
            <a:off x="107640" y="1922400"/>
            <a:ext cx="950760" cy="1177920"/>
          </a:xfrm>
          <a:prstGeom prst="roundRect">
            <a:avLst>
              <a:gd name="adj" fmla="val 16667"/>
            </a:avLst>
          </a:prstGeom>
          <a:solidFill>
            <a:srgbClr val="00b050"/>
          </a:solidFill>
          <a:ln>
            <a:solidFill>
              <a:schemeClr val="lt1">
                <a:hueOff val="0"/>
                <a:satOff val="0"/>
                <a:lumOff val="0"/>
                <a:alphaOff val="0"/>
              </a:schemeClr>
            </a:solidFill>
            <a:round/>
          </a:ln>
        </p:spPr>
        <p:style>
          <a:lnRef idx="2"/>
          <a:fillRef idx="0"/>
          <a:effectRef idx="0"/>
          <a:fontRef idx="minor"/>
        </p:style>
        <p:txBody>
          <a:bodyPr lIns="217800" rIns="171360" tIns="132120" bIns="132120" anchor="ctr"/>
          <a:p>
            <a:pPr algn="ctr">
              <a:lnSpc>
                <a:spcPct val="90000"/>
              </a:lnSpc>
            </a:pPr>
            <a:r>
              <a:rPr b="1" lang="pt-BR" sz="4500" spc="-1" strike="noStrike">
                <a:solidFill>
                  <a:srgbClr val="ffffff"/>
                </a:solidFill>
                <a:uFill>
                  <a:solidFill>
                    <a:srgbClr val="ffffff"/>
                  </a:solidFill>
                </a:uFill>
                <a:latin typeface="Calibri"/>
              </a:rPr>
              <a:t>a)</a:t>
            </a:r>
            <a:endParaRPr b="0" lang="pt-BR" sz="1800" spc="-1" strike="noStrike">
              <a:solidFill>
                <a:srgbClr val="000000"/>
              </a:solidFill>
              <a:uFill>
                <a:solidFill>
                  <a:srgbClr val="ffffff"/>
                </a:solidFill>
              </a:uFill>
              <a:latin typeface="Arial"/>
            </a:endParaRPr>
          </a:p>
        </p:txBody>
      </p:sp>
      <p:sp>
        <p:nvSpPr>
          <p:cNvPr id="342" name="CustomShape 4"/>
          <p:cNvSpPr/>
          <p:nvPr/>
        </p:nvSpPr>
        <p:spPr>
          <a:xfrm rot="5400000">
            <a:off x="4249800" y="156960"/>
            <a:ext cx="1519920" cy="799776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c000"/>
              </a:buClr>
              <a:buFont typeface="Symbol" charset="2"/>
              <a:buChar char=""/>
            </a:pPr>
            <a:r>
              <a:rPr b="0" lang="pt-BR" sz="3200" spc="-1" strike="noStrike">
                <a:solidFill>
                  <a:srgbClr val="ffc000"/>
                </a:solidFill>
                <a:uFill>
                  <a:solidFill>
                    <a:srgbClr val="ffffff"/>
                  </a:solidFill>
                </a:uFill>
                <a:latin typeface="Calibri"/>
              </a:rPr>
              <a:t>O fluxo de ar e iluminação parecem adequados.</a:t>
            </a:r>
            <a:endParaRPr b="0" lang="pt-BR" sz="1800" spc="-1" strike="noStrike">
              <a:solidFill>
                <a:srgbClr val="000000"/>
              </a:solidFill>
              <a:uFill>
                <a:solidFill>
                  <a:srgbClr val="ffffff"/>
                </a:solidFill>
              </a:uFill>
              <a:latin typeface="Arial"/>
            </a:endParaRPr>
          </a:p>
        </p:txBody>
      </p:sp>
      <p:sp>
        <p:nvSpPr>
          <p:cNvPr id="343" name="CustomShape 5"/>
          <p:cNvSpPr/>
          <p:nvPr/>
        </p:nvSpPr>
        <p:spPr>
          <a:xfrm>
            <a:off x="107640" y="3562560"/>
            <a:ext cx="930600" cy="1222920"/>
          </a:xfrm>
          <a:prstGeom prst="roundRect">
            <a:avLst>
              <a:gd name="adj" fmla="val 16667"/>
            </a:avLst>
          </a:prstGeom>
          <a:solidFill>
            <a:srgbClr val="ffc000"/>
          </a:solidFill>
          <a:ln>
            <a:solidFill>
              <a:schemeClr val="lt1">
                <a:hueOff val="0"/>
                <a:satOff val="0"/>
                <a:lumOff val="0"/>
                <a:alphaOff val="0"/>
              </a:schemeClr>
            </a:solidFill>
            <a:round/>
          </a:ln>
        </p:spPr>
        <p:style>
          <a:lnRef idx="2"/>
          <a:fillRef idx="0"/>
          <a:effectRef idx="0"/>
          <a:fontRef idx="minor"/>
        </p:style>
        <p:txBody>
          <a:bodyPr lIns="216720" rIns="171360" tIns="131040" bIns="131040" anchor="ctr"/>
          <a:p>
            <a:pPr algn="ctr">
              <a:lnSpc>
                <a:spcPct val="90000"/>
              </a:lnSpc>
            </a:pPr>
            <a:r>
              <a:rPr b="1" lang="pt-BR" sz="4500" spc="-1" strike="noStrike">
                <a:solidFill>
                  <a:srgbClr val="ffffff"/>
                </a:solidFill>
                <a:uFill>
                  <a:solidFill>
                    <a:srgbClr val="ffffff"/>
                  </a:solidFill>
                </a:uFill>
                <a:latin typeface="Calibri"/>
              </a:rPr>
              <a:t>b)</a:t>
            </a:r>
            <a:endParaRPr b="0" lang="pt-BR" sz="1800" spc="-1" strike="noStrike">
              <a:solidFill>
                <a:srgbClr val="000000"/>
              </a:solidFill>
              <a:uFill>
                <a:solidFill>
                  <a:srgbClr val="ffffff"/>
                </a:solidFill>
              </a:uFill>
              <a:latin typeface="Arial"/>
            </a:endParaRPr>
          </a:p>
        </p:txBody>
      </p:sp>
      <p:sp>
        <p:nvSpPr>
          <p:cNvPr id="344" name="CustomShape 6"/>
          <p:cNvSpPr/>
          <p:nvPr/>
        </p:nvSpPr>
        <p:spPr>
          <a:xfrm rot="5400000">
            <a:off x="4276080" y="1982880"/>
            <a:ext cx="1542960" cy="792972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0000"/>
              </a:buClr>
              <a:buFont typeface="Symbol" charset="2"/>
              <a:buChar char=""/>
            </a:pPr>
            <a:r>
              <a:rPr b="0" lang="pt-BR" sz="3200" spc="-1" strike="noStrike">
                <a:solidFill>
                  <a:srgbClr val="ff0000"/>
                </a:solidFill>
                <a:uFill>
                  <a:solidFill>
                    <a:srgbClr val="ffffff"/>
                  </a:solidFill>
                </a:uFill>
                <a:latin typeface="Calibri"/>
              </a:rPr>
              <a:t>O fluxo de ar parece adequado, ao contrário da iluminação.</a:t>
            </a:r>
            <a:endParaRPr b="0" lang="pt-BR" sz="1800" spc="-1" strike="noStrike">
              <a:solidFill>
                <a:srgbClr val="000000"/>
              </a:solidFill>
              <a:uFill>
                <a:solidFill>
                  <a:srgbClr val="ffffff"/>
                </a:solidFill>
              </a:uFill>
              <a:latin typeface="Arial"/>
            </a:endParaRPr>
          </a:p>
        </p:txBody>
      </p:sp>
      <p:sp>
        <p:nvSpPr>
          <p:cNvPr id="345" name="CustomShape 7"/>
          <p:cNvSpPr/>
          <p:nvPr/>
        </p:nvSpPr>
        <p:spPr>
          <a:xfrm>
            <a:off x="107640" y="5279040"/>
            <a:ext cx="950760" cy="1195920"/>
          </a:xfrm>
          <a:prstGeom prst="roundRect">
            <a:avLst>
              <a:gd name="adj" fmla="val 16667"/>
            </a:avLst>
          </a:prstGeom>
          <a:solidFill>
            <a:srgbClr val="ff0000"/>
          </a:solidFill>
          <a:ln>
            <a:solidFill>
              <a:schemeClr val="lt1">
                <a:hueOff val="0"/>
                <a:satOff val="0"/>
                <a:lumOff val="0"/>
                <a:alphaOff val="0"/>
              </a:schemeClr>
            </a:solidFill>
            <a:round/>
          </a:ln>
        </p:spPr>
        <p:style>
          <a:lnRef idx="2"/>
          <a:fillRef idx="0"/>
          <a:effectRef idx="0"/>
          <a:fontRef idx="minor"/>
        </p:style>
        <p:txBody>
          <a:bodyPr lIns="217800" rIns="171360" tIns="132120" bIns="132120" anchor="ctr"/>
          <a:p>
            <a:pPr algn="ctr">
              <a:lnSpc>
                <a:spcPct val="90000"/>
              </a:lnSpc>
            </a:pPr>
            <a:r>
              <a:rPr b="1" lang="pt-BR" sz="4500" spc="-1" strike="noStrike">
                <a:solidFill>
                  <a:srgbClr val="ffffff"/>
                </a:solidFill>
                <a:uFill>
                  <a:solidFill>
                    <a:srgbClr val="ffffff"/>
                  </a:solidFill>
                </a:uFill>
                <a:latin typeface="Calibri"/>
              </a:rPr>
              <a:t>c)</a:t>
            </a:r>
            <a:endParaRPr b="0" lang="pt-BR" sz="1800" spc="-1" strike="noStrike">
              <a:solidFill>
                <a:srgbClr val="000000"/>
              </a:solidFill>
              <a:uFill>
                <a:solidFill>
                  <a:srgbClr val="ffffff"/>
                </a:solidFill>
              </a:uFill>
              <a:latin typeface="Arial"/>
            </a:endParaRPr>
          </a:p>
        </p:txBody>
      </p:sp>
    </p:spTree>
  </p:cSld>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6" name="Imagem 1" descr=""/>
          <p:cNvPicPr/>
          <p:nvPr/>
        </p:nvPicPr>
        <p:blipFill>
          <a:blip r:embed="rId1"/>
          <a:stretch/>
        </p:blipFill>
        <p:spPr>
          <a:xfrm>
            <a:off x="254160" y="254160"/>
            <a:ext cx="8635680" cy="6349680"/>
          </a:xfrm>
          <a:prstGeom prst="rect">
            <a:avLst/>
          </a:prstGeom>
          <a:ln>
            <a:noFill/>
          </a:ln>
        </p:spPr>
      </p:pic>
    </p:spTree>
  </p:cSld>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 name="TextShape 1"/>
          <p:cNvSpPr txBox="1"/>
          <p:nvPr/>
        </p:nvSpPr>
        <p:spPr>
          <a:xfrm>
            <a:off x="0" y="0"/>
            <a:ext cx="9143640" cy="1699920"/>
          </a:xfrm>
          <a:prstGeom prst="rect">
            <a:avLst/>
          </a:prstGeom>
          <a:solidFill>
            <a:srgbClr val="ffffff"/>
          </a:solidFill>
          <a:ln w="25560">
            <a:solidFill>
              <a:srgbClr val="000000"/>
            </a:solidFill>
            <a:round/>
          </a:ln>
        </p:spPr>
        <p:txBody>
          <a:bodyPr anchor="ctr"/>
          <a:p>
            <a:pPr marL="609480" indent="-609120" algn="ctr">
              <a:lnSpc>
                <a:spcPct val="100000"/>
              </a:lnSpc>
            </a:pPr>
            <a:r>
              <a:rPr b="0" lang="pt-BR" sz="4000" spc="-1" strike="noStrike">
                <a:solidFill>
                  <a:srgbClr val="000000"/>
                </a:solidFill>
                <a:uFill>
                  <a:solidFill>
                    <a:srgbClr val="ffffff"/>
                  </a:solidFill>
                </a:uFill>
                <a:latin typeface="Calibri"/>
              </a:rPr>
              <a:t>8 – Quanto às medidas de controle de infecção do </a:t>
            </a:r>
            <a:r>
              <a:rPr b="0" i="1" lang="pt-BR" sz="4000" spc="-1" strike="noStrike">
                <a:solidFill>
                  <a:srgbClr val="000000"/>
                </a:solidFill>
                <a:uFill>
                  <a:solidFill>
                    <a:srgbClr val="ffffff"/>
                  </a:solidFill>
                </a:uFill>
                <a:latin typeface="Calibri"/>
              </a:rPr>
              <a:t>Mtb</a:t>
            </a:r>
            <a:r>
              <a:rPr b="0" lang="pt-BR" sz="4000" spc="-1" strike="noStrike">
                <a:solidFill>
                  <a:srgbClr val="000000"/>
                </a:solidFill>
                <a:uFill>
                  <a:solidFill>
                    <a:srgbClr val="ffffff"/>
                  </a:solidFill>
                </a:uFill>
                <a:latin typeface="Calibri"/>
              </a:rPr>
              <a:t>, como você avaliaria a sala de espera?</a:t>
            </a:r>
            <a:endParaRPr b="0" lang="pt-BR" sz="4400" spc="-1" strike="noStrike">
              <a:solidFill>
                <a:srgbClr val="000000"/>
              </a:solidFill>
              <a:uFill>
                <a:solidFill>
                  <a:srgbClr val="ffffff"/>
                </a:solidFill>
              </a:uFill>
              <a:latin typeface="Arial"/>
            </a:endParaRPr>
          </a:p>
        </p:txBody>
      </p:sp>
      <p:sp>
        <p:nvSpPr>
          <p:cNvPr id="348" name="CustomShape 2"/>
          <p:cNvSpPr/>
          <p:nvPr/>
        </p:nvSpPr>
        <p:spPr>
          <a:xfrm rot="5400000">
            <a:off x="4339080" y="-1510920"/>
            <a:ext cx="1416600" cy="797760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00b050"/>
              </a:buClr>
              <a:buFont typeface="Symbol" charset="2"/>
              <a:buChar char=""/>
            </a:pPr>
            <a:r>
              <a:rPr b="0" lang="pt-BR" sz="3200" spc="-1" strike="noStrike">
                <a:solidFill>
                  <a:srgbClr val="00b050"/>
                </a:solidFill>
                <a:uFill>
                  <a:solidFill>
                    <a:srgbClr val="ffffff"/>
                  </a:solidFill>
                </a:uFill>
                <a:latin typeface="Calibri"/>
              </a:rPr>
              <a:t>O fluxo de ar e a iluminação não parecem adequados.</a:t>
            </a:r>
            <a:endParaRPr b="0" lang="pt-BR" sz="1800" spc="-1" strike="noStrike">
              <a:solidFill>
                <a:srgbClr val="000000"/>
              </a:solidFill>
              <a:uFill>
                <a:solidFill>
                  <a:srgbClr val="ffffff"/>
                </a:solidFill>
              </a:uFill>
              <a:latin typeface="Arial"/>
            </a:endParaRPr>
          </a:p>
        </p:txBody>
      </p:sp>
      <p:sp>
        <p:nvSpPr>
          <p:cNvPr id="349" name="CustomShape 3"/>
          <p:cNvSpPr/>
          <p:nvPr/>
        </p:nvSpPr>
        <p:spPr>
          <a:xfrm>
            <a:off x="107640" y="1922400"/>
            <a:ext cx="950760" cy="1177920"/>
          </a:xfrm>
          <a:prstGeom prst="roundRect">
            <a:avLst>
              <a:gd name="adj" fmla="val 16667"/>
            </a:avLst>
          </a:prstGeom>
          <a:solidFill>
            <a:srgbClr val="00b050"/>
          </a:solidFill>
          <a:ln>
            <a:solidFill>
              <a:schemeClr val="lt1">
                <a:hueOff val="0"/>
                <a:satOff val="0"/>
                <a:lumOff val="0"/>
                <a:alphaOff val="0"/>
              </a:schemeClr>
            </a:solidFill>
            <a:round/>
          </a:ln>
        </p:spPr>
        <p:style>
          <a:lnRef idx="2"/>
          <a:fillRef idx="0"/>
          <a:effectRef idx="0"/>
          <a:fontRef idx="minor"/>
        </p:style>
        <p:txBody>
          <a:bodyPr lIns="217800" rIns="171360" tIns="132120" bIns="132120" anchor="ctr"/>
          <a:p>
            <a:pPr algn="ctr">
              <a:lnSpc>
                <a:spcPct val="90000"/>
              </a:lnSpc>
            </a:pPr>
            <a:r>
              <a:rPr b="1" lang="pt-BR" sz="4500" spc="-1" strike="noStrike">
                <a:solidFill>
                  <a:srgbClr val="ffffff"/>
                </a:solidFill>
                <a:uFill>
                  <a:solidFill>
                    <a:srgbClr val="ffffff"/>
                  </a:solidFill>
                </a:uFill>
                <a:latin typeface="Calibri"/>
              </a:rPr>
              <a:t>a)</a:t>
            </a:r>
            <a:endParaRPr b="0" lang="pt-BR" sz="1800" spc="-1" strike="noStrike">
              <a:solidFill>
                <a:srgbClr val="000000"/>
              </a:solidFill>
              <a:uFill>
                <a:solidFill>
                  <a:srgbClr val="ffffff"/>
                </a:solidFill>
              </a:uFill>
              <a:latin typeface="Arial"/>
            </a:endParaRPr>
          </a:p>
        </p:txBody>
      </p:sp>
      <p:sp>
        <p:nvSpPr>
          <p:cNvPr id="350" name="CustomShape 4"/>
          <p:cNvSpPr/>
          <p:nvPr/>
        </p:nvSpPr>
        <p:spPr>
          <a:xfrm rot="5400000">
            <a:off x="4249800" y="156960"/>
            <a:ext cx="1519920" cy="7997760"/>
          </a:xfrm>
          <a:prstGeom prst="round2SameRect">
            <a:avLst>
              <a:gd name="adj1" fmla="val 16667"/>
              <a:gd name="adj2" fmla="val 0"/>
            </a:avLst>
          </a:prstGeom>
          <a:solidFill>
            <a:srgbClr val="ffc000"/>
          </a:solid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ffff"/>
              </a:buClr>
              <a:buFont typeface="Symbol" charset="2"/>
              <a:buChar char=""/>
            </a:pPr>
            <a:r>
              <a:rPr b="0" lang="pt-BR" sz="3200" spc="-1" strike="noStrike">
                <a:solidFill>
                  <a:srgbClr val="ffffff"/>
                </a:solidFill>
                <a:uFill>
                  <a:solidFill>
                    <a:srgbClr val="ffffff"/>
                  </a:solidFill>
                </a:uFill>
                <a:latin typeface="Calibri"/>
              </a:rPr>
              <a:t>O fluxo de ar e iluminação parecem adequados.</a:t>
            </a:r>
            <a:endParaRPr b="0" lang="pt-BR" sz="1800" spc="-1" strike="noStrike">
              <a:solidFill>
                <a:srgbClr val="000000"/>
              </a:solidFill>
              <a:uFill>
                <a:solidFill>
                  <a:srgbClr val="ffffff"/>
                </a:solidFill>
              </a:uFill>
              <a:latin typeface="Arial"/>
            </a:endParaRPr>
          </a:p>
        </p:txBody>
      </p:sp>
      <p:sp>
        <p:nvSpPr>
          <p:cNvPr id="351" name="CustomShape 5"/>
          <p:cNvSpPr/>
          <p:nvPr/>
        </p:nvSpPr>
        <p:spPr>
          <a:xfrm>
            <a:off x="107640" y="3562560"/>
            <a:ext cx="930600" cy="1222920"/>
          </a:xfrm>
          <a:prstGeom prst="roundRect">
            <a:avLst>
              <a:gd name="adj" fmla="val 16667"/>
            </a:avLst>
          </a:prstGeom>
          <a:solidFill>
            <a:srgbClr val="ffc000"/>
          </a:solidFill>
          <a:ln>
            <a:solidFill>
              <a:schemeClr val="lt1">
                <a:hueOff val="0"/>
                <a:satOff val="0"/>
                <a:lumOff val="0"/>
                <a:alphaOff val="0"/>
              </a:schemeClr>
            </a:solidFill>
            <a:round/>
          </a:ln>
        </p:spPr>
        <p:style>
          <a:lnRef idx="2"/>
          <a:fillRef idx="0"/>
          <a:effectRef idx="0"/>
          <a:fontRef idx="minor"/>
        </p:style>
        <p:txBody>
          <a:bodyPr lIns="216720" rIns="171360" tIns="131040" bIns="131040" anchor="ctr"/>
          <a:p>
            <a:pPr algn="ctr">
              <a:lnSpc>
                <a:spcPct val="90000"/>
              </a:lnSpc>
            </a:pPr>
            <a:r>
              <a:rPr b="1" lang="pt-BR" sz="4500" spc="-1" strike="noStrike">
                <a:solidFill>
                  <a:srgbClr val="ffffff"/>
                </a:solidFill>
                <a:uFill>
                  <a:solidFill>
                    <a:srgbClr val="ffffff"/>
                  </a:solidFill>
                </a:uFill>
                <a:latin typeface="Calibri"/>
              </a:rPr>
              <a:t>b)</a:t>
            </a:r>
            <a:endParaRPr b="0" lang="pt-BR" sz="1800" spc="-1" strike="noStrike">
              <a:solidFill>
                <a:srgbClr val="000000"/>
              </a:solidFill>
              <a:uFill>
                <a:solidFill>
                  <a:srgbClr val="ffffff"/>
                </a:solidFill>
              </a:uFill>
              <a:latin typeface="Arial"/>
            </a:endParaRPr>
          </a:p>
        </p:txBody>
      </p:sp>
      <p:sp>
        <p:nvSpPr>
          <p:cNvPr id="352" name="CustomShape 6"/>
          <p:cNvSpPr/>
          <p:nvPr/>
        </p:nvSpPr>
        <p:spPr>
          <a:xfrm rot="5400000">
            <a:off x="4276080" y="1982880"/>
            <a:ext cx="1542960" cy="792972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0000"/>
              </a:buClr>
              <a:buFont typeface="Symbol" charset="2"/>
              <a:buChar char=""/>
            </a:pPr>
            <a:r>
              <a:rPr b="0" lang="pt-BR" sz="3200" spc="-1" strike="noStrike">
                <a:solidFill>
                  <a:srgbClr val="ff0000"/>
                </a:solidFill>
                <a:uFill>
                  <a:solidFill>
                    <a:srgbClr val="ffffff"/>
                  </a:solidFill>
                </a:uFill>
                <a:latin typeface="Calibri"/>
              </a:rPr>
              <a:t>O fluxo de ar parece adequado, ao contrário da iluminação.</a:t>
            </a:r>
            <a:endParaRPr b="0" lang="pt-BR" sz="1800" spc="-1" strike="noStrike">
              <a:solidFill>
                <a:srgbClr val="000000"/>
              </a:solidFill>
              <a:uFill>
                <a:solidFill>
                  <a:srgbClr val="ffffff"/>
                </a:solidFill>
              </a:uFill>
              <a:latin typeface="Arial"/>
            </a:endParaRPr>
          </a:p>
        </p:txBody>
      </p:sp>
      <p:sp>
        <p:nvSpPr>
          <p:cNvPr id="353" name="CustomShape 7"/>
          <p:cNvSpPr/>
          <p:nvPr/>
        </p:nvSpPr>
        <p:spPr>
          <a:xfrm>
            <a:off x="107640" y="5279040"/>
            <a:ext cx="950760" cy="1195920"/>
          </a:xfrm>
          <a:prstGeom prst="roundRect">
            <a:avLst>
              <a:gd name="adj" fmla="val 16667"/>
            </a:avLst>
          </a:prstGeom>
          <a:solidFill>
            <a:srgbClr val="ff0000"/>
          </a:solidFill>
          <a:ln>
            <a:solidFill>
              <a:schemeClr val="lt1">
                <a:hueOff val="0"/>
                <a:satOff val="0"/>
                <a:lumOff val="0"/>
                <a:alphaOff val="0"/>
              </a:schemeClr>
            </a:solidFill>
            <a:round/>
          </a:ln>
        </p:spPr>
        <p:style>
          <a:lnRef idx="2"/>
          <a:fillRef idx="0"/>
          <a:effectRef idx="0"/>
          <a:fontRef idx="minor"/>
        </p:style>
        <p:txBody>
          <a:bodyPr lIns="217800" rIns="171360" tIns="132120" bIns="132120" anchor="ctr"/>
          <a:p>
            <a:pPr algn="ctr">
              <a:lnSpc>
                <a:spcPct val="90000"/>
              </a:lnSpc>
            </a:pPr>
            <a:r>
              <a:rPr b="1" lang="pt-BR" sz="4500" spc="-1" strike="noStrike">
                <a:solidFill>
                  <a:srgbClr val="ffffff"/>
                </a:solidFill>
                <a:uFill>
                  <a:solidFill>
                    <a:srgbClr val="ffffff"/>
                  </a:solidFill>
                </a:uFill>
                <a:latin typeface="Calibri"/>
              </a:rPr>
              <a:t>c)</a:t>
            </a:r>
            <a:endParaRPr b="0" lang="pt-BR" sz="1800" spc="-1" strike="noStrike">
              <a:solidFill>
                <a:srgbClr val="000000"/>
              </a:solidFill>
              <a:uFill>
                <a:solidFill>
                  <a:srgbClr val="ffffff"/>
                </a:solidFill>
              </a:uFill>
              <a:latin typeface="Arial"/>
            </a:endParaRPr>
          </a:p>
        </p:txBody>
      </p:sp>
    </p:spTree>
  </p:cSld>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f1de"/>
        </a:solidFill>
      </p:bgPr>
    </p:bg>
    <p:spTree>
      <p:nvGrpSpPr>
        <p:cNvPr id="1" name=""/>
        <p:cNvGrpSpPr/>
        <p:nvPr/>
      </p:nvGrpSpPr>
      <p:grpSpPr>
        <a:xfrm>
          <a:off x="0" y="0"/>
          <a:ext cx="0" cy="0"/>
          <a:chOff x="0" y="0"/>
          <a:chExt cx="0" cy="0"/>
        </a:xfrm>
      </p:grpSpPr>
      <p:sp>
        <p:nvSpPr>
          <p:cNvPr id="354" name="TextShape 1"/>
          <p:cNvSpPr txBox="1"/>
          <p:nvPr/>
        </p:nvSpPr>
        <p:spPr>
          <a:xfrm>
            <a:off x="69840" y="332640"/>
            <a:ext cx="9038520" cy="6275880"/>
          </a:xfrm>
          <a:prstGeom prst="rect">
            <a:avLst/>
          </a:prstGeom>
          <a:noFill/>
          <a:ln>
            <a:noFill/>
          </a:ln>
        </p:spPr>
        <p:txBody>
          <a:bodyPr/>
          <a:p>
            <a:pPr algn="ctr">
              <a:lnSpc>
                <a:spcPct val="100000"/>
              </a:lnSpc>
            </a:pPr>
            <a:r>
              <a:rPr b="0" lang="pt-BR" sz="4800" spc="-1" strike="noStrike">
                <a:solidFill>
                  <a:srgbClr val="006600"/>
                </a:solidFill>
                <a:uFill>
                  <a:solidFill>
                    <a:srgbClr val="ffffff"/>
                  </a:solidFill>
                </a:uFill>
                <a:latin typeface="Calibri"/>
              </a:rPr>
              <a:t>Durante a consulta, foi solicitada a baciloscopia de escarro.</a:t>
            </a:r>
            <a:endParaRPr b="0" lang="pt-BR" sz="3200" spc="-1" strike="noStrike">
              <a:solidFill>
                <a:srgbClr val="000000"/>
              </a:solidFill>
              <a:uFill>
                <a:solidFill>
                  <a:srgbClr val="ffffff"/>
                </a:solidFill>
              </a:uFill>
              <a:latin typeface="Calibri"/>
            </a:endParaRPr>
          </a:p>
          <a:p>
            <a:pPr algn="ctr">
              <a:lnSpc>
                <a:spcPct val="100000"/>
              </a:lnSpc>
            </a:pPr>
            <a:endParaRPr b="0" lang="pt-BR" sz="3200" spc="-1" strike="noStrike">
              <a:solidFill>
                <a:srgbClr val="000000"/>
              </a:solidFill>
              <a:uFill>
                <a:solidFill>
                  <a:srgbClr val="ffffff"/>
                </a:solidFill>
              </a:uFill>
              <a:latin typeface="Calibri"/>
            </a:endParaRPr>
          </a:p>
          <a:p>
            <a:pPr algn="ctr">
              <a:lnSpc>
                <a:spcPct val="100000"/>
              </a:lnSpc>
            </a:pPr>
            <a:r>
              <a:rPr b="0" lang="pt-BR" sz="1100" spc="-1" strike="noStrike">
                <a:solidFill>
                  <a:srgbClr val="006600"/>
                </a:solidFill>
                <a:uFill>
                  <a:solidFill>
                    <a:srgbClr val="ffffff"/>
                  </a:solidFill>
                </a:uFill>
                <a:latin typeface="Calibri"/>
              </a:rPr>
              <a:t> </a:t>
            </a:r>
            <a:endParaRPr b="0" lang="pt-BR" sz="3200" spc="-1" strike="noStrike">
              <a:solidFill>
                <a:srgbClr val="000000"/>
              </a:solidFill>
              <a:uFill>
                <a:solidFill>
                  <a:srgbClr val="ffffff"/>
                </a:solidFill>
              </a:uFill>
              <a:latin typeface="Calibri"/>
            </a:endParaRPr>
          </a:p>
          <a:p>
            <a:pPr algn="ctr">
              <a:lnSpc>
                <a:spcPct val="100000"/>
              </a:lnSpc>
            </a:pPr>
            <a:r>
              <a:rPr b="0" lang="pt-BR" sz="4800" spc="-1" strike="noStrike">
                <a:solidFill>
                  <a:srgbClr val="006600"/>
                </a:solidFill>
                <a:uFill>
                  <a:solidFill>
                    <a:srgbClr val="ffffff"/>
                  </a:solidFill>
                </a:uFill>
                <a:latin typeface="Calibri"/>
              </a:rPr>
              <a:t>Uma amostra foi coletada após a consulta e MMS foi orientada a coletar outra no dia seguinte. </a:t>
            </a:r>
            <a:endParaRPr b="0" lang="pt-BR" sz="3200" spc="-1" strike="noStrike">
              <a:solidFill>
                <a:srgbClr val="000000"/>
              </a:solidFill>
              <a:uFill>
                <a:solidFill>
                  <a:srgbClr val="ffffff"/>
                </a:solidFill>
              </a:uFill>
              <a:latin typeface="Calibri"/>
            </a:endParaRPr>
          </a:p>
          <a:p>
            <a:pPr algn="ctr">
              <a:lnSpc>
                <a:spcPct val="100000"/>
              </a:lnSpc>
            </a:pPr>
            <a:endParaRPr b="0" lang="pt-BR" sz="3200" spc="-1" strike="noStrike">
              <a:solidFill>
                <a:srgbClr val="000000"/>
              </a:solidFill>
              <a:uFill>
                <a:solidFill>
                  <a:srgbClr val="ffffff"/>
                </a:solidFill>
              </a:uFill>
              <a:latin typeface="Calibri"/>
            </a:endParaRPr>
          </a:p>
          <a:p>
            <a:pPr algn="ctr">
              <a:lnSpc>
                <a:spcPct val="100000"/>
              </a:lnSpc>
            </a:pPr>
            <a:endParaRPr b="0" lang="pt-BR" sz="3200" spc="-1" strike="noStrike">
              <a:solidFill>
                <a:srgbClr val="000000"/>
              </a:solidFill>
              <a:uFill>
                <a:solidFill>
                  <a:srgbClr val="ffffff"/>
                </a:solidFill>
              </a:uFill>
              <a:latin typeface="Calibri"/>
            </a:endParaRPr>
          </a:p>
          <a:p>
            <a:pPr algn="ctr">
              <a:lnSpc>
                <a:spcPct val="100000"/>
              </a:lnSpc>
            </a:pPr>
            <a:r>
              <a:rPr b="0" lang="pt-BR" sz="4800" spc="-1" strike="noStrike">
                <a:solidFill>
                  <a:srgbClr val="006600"/>
                </a:solidFill>
                <a:uFill>
                  <a:solidFill>
                    <a:srgbClr val="ffffff"/>
                  </a:solidFill>
                </a:uFill>
                <a:latin typeface="Calibri"/>
              </a:rPr>
              <a:t>Também foi solicitada uma radiografia de tórax para MMS.</a:t>
            </a:r>
            <a:endParaRPr b="0" lang="pt-BR" sz="3200" spc="-1" strike="noStrike">
              <a:solidFill>
                <a:srgbClr val="000000"/>
              </a:solidFill>
              <a:uFill>
                <a:solidFill>
                  <a:srgbClr val="ffffff"/>
                </a:solidFill>
              </a:uFill>
              <a:latin typeface="Calibri"/>
            </a:endParaRPr>
          </a:p>
        </p:txBody>
      </p:sp>
    </p:spTree>
  </p:cSld>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f1de"/>
        </a:solidFill>
      </p:bgPr>
    </p:bg>
    <p:spTree>
      <p:nvGrpSpPr>
        <p:cNvPr id="1" name=""/>
        <p:cNvGrpSpPr/>
        <p:nvPr/>
      </p:nvGrpSpPr>
      <p:grpSpPr>
        <a:xfrm>
          <a:off x="0" y="0"/>
          <a:ext cx="0" cy="0"/>
          <a:chOff x="0" y="0"/>
          <a:chExt cx="0" cy="0"/>
        </a:xfrm>
      </p:grpSpPr>
      <p:sp>
        <p:nvSpPr>
          <p:cNvPr id="355" name="TextShape 1"/>
          <p:cNvSpPr txBox="1"/>
          <p:nvPr/>
        </p:nvSpPr>
        <p:spPr>
          <a:xfrm>
            <a:off x="3852000" y="404640"/>
            <a:ext cx="5184360" cy="6192360"/>
          </a:xfrm>
          <a:prstGeom prst="rect">
            <a:avLst/>
          </a:prstGeom>
          <a:noFill/>
          <a:ln>
            <a:noFill/>
          </a:ln>
        </p:spPr>
        <p:txBody>
          <a:bodyPr/>
          <a:p>
            <a:pPr algn="ctr">
              <a:lnSpc>
                <a:spcPct val="100000"/>
              </a:lnSpc>
            </a:pPr>
            <a:r>
              <a:rPr b="0" lang="pt-BR" sz="4800" spc="-1" strike="noStrike">
                <a:solidFill>
                  <a:srgbClr val="006600"/>
                </a:solidFill>
                <a:uFill>
                  <a:solidFill>
                    <a:srgbClr val="ffffff"/>
                  </a:solidFill>
                </a:uFill>
                <a:latin typeface="Calibri"/>
              </a:rPr>
              <a:t>O setor de radiologia ficava no final do corredor do atendimento.</a:t>
            </a:r>
            <a:endParaRPr b="0" lang="pt-BR" sz="3200" spc="-1" strike="noStrike">
              <a:solidFill>
                <a:srgbClr val="000000"/>
              </a:solidFill>
              <a:uFill>
                <a:solidFill>
                  <a:srgbClr val="ffffff"/>
                </a:solidFill>
              </a:uFill>
              <a:latin typeface="Calibri"/>
            </a:endParaRPr>
          </a:p>
          <a:p>
            <a:pPr algn="ctr">
              <a:lnSpc>
                <a:spcPct val="100000"/>
              </a:lnSpc>
            </a:pPr>
            <a:endParaRPr b="0" lang="pt-BR" sz="3200" spc="-1" strike="noStrike">
              <a:solidFill>
                <a:srgbClr val="000000"/>
              </a:solidFill>
              <a:uFill>
                <a:solidFill>
                  <a:srgbClr val="ffffff"/>
                </a:solidFill>
              </a:uFill>
              <a:latin typeface="Calibri"/>
            </a:endParaRPr>
          </a:p>
          <a:p>
            <a:pPr algn="ctr">
              <a:lnSpc>
                <a:spcPct val="100000"/>
              </a:lnSpc>
            </a:pPr>
            <a:r>
              <a:rPr b="0" lang="pt-BR" sz="4800" spc="-1" strike="noStrike">
                <a:solidFill>
                  <a:srgbClr val="006600"/>
                </a:solidFill>
                <a:uFill>
                  <a:solidFill>
                    <a:srgbClr val="ffffff"/>
                  </a:solidFill>
                </a:uFill>
                <a:latin typeface="Calibri"/>
              </a:rPr>
              <a:t>MMS permaneceu lá durante uma hora para realizar o exame.</a:t>
            </a:r>
            <a:endParaRPr b="0" lang="pt-BR" sz="3200" spc="-1" strike="noStrike">
              <a:solidFill>
                <a:srgbClr val="000000"/>
              </a:solidFill>
              <a:uFill>
                <a:solidFill>
                  <a:srgbClr val="ffffff"/>
                </a:solidFill>
              </a:uFill>
              <a:latin typeface="Calibri"/>
            </a:endParaRPr>
          </a:p>
        </p:txBody>
      </p:sp>
      <p:pic>
        <p:nvPicPr>
          <p:cNvPr id="356" name="Picture 2" descr=""/>
          <p:cNvPicPr/>
          <p:nvPr/>
        </p:nvPicPr>
        <p:blipFill>
          <a:blip r:embed="rId1"/>
          <a:srcRect l="30824" t="0" r="12230" b="0"/>
          <a:stretch/>
        </p:blipFill>
        <p:spPr>
          <a:xfrm>
            <a:off x="251640" y="1845000"/>
            <a:ext cx="3408480" cy="3599640"/>
          </a:xfrm>
          <a:prstGeom prst="rect">
            <a:avLst/>
          </a:prstGeom>
          <a:ln>
            <a:noFill/>
          </a:ln>
        </p:spPr>
      </p:pic>
    </p:spTree>
  </p:cSld>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7" name="TextShape 1"/>
          <p:cNvSpPr txBox="1"/>
          <p:nvPr/>
        </p:nvSpPr>
        <p:spPr>
          <a:xfrm>
            <a:off x="0" y="0"/>
            <a:ext cx="9143640" cy="1699920"/>
          </a:xfrm>
          <a:prstGeom prst="rect">
            <a:avLst/>
          </a:prstGeom>
          <a:solidFill>
            <a:srgbClr val="ffffff"/>
          </a:solidFill>
          <a:ln w="25560">
            <a:solidFill>
              <a:srgbClr val="000000"/>
            </a:solidFill>
            <a:round/>
          </a:ln>
        </p:spPr>
        <p:txBody>
          <a:bodyPr anchor="ctr"/>
          <a:p>
            <a:pPr marL="609480" indent="-609120" algn="ctr">
              <a:lnSpc>
                <a:spcPct val="100000"/>
              </a:lnSpc>
            </a:pPr>
            <a:r>
              <a:rPr b="0" lang="pt-BR" sz="4000" spc="-1" strike="noStrike">
                <a:solidFill>
                  <a:srgbClr val="000000"/>
                </a:solidFill>
                <a:uFill>
                  <a:solidFill>
                    <a:srgbClr val="ffffff"/>
                  </a:solidFill>
                </a:uFill>
                <a:latin typeface="Calibri"/>
              </a:rPr>
              <a:t>9 – Considerando os desdobramentos da consulta de MMS e observando o local de espera, o que você diria?</a:t>
            </a:r>
            <a:endParaRPr b="0" lang="pt-BR" sz="4400" spc="-1" strike="noStrike">
              <a:solidFill>
                <a:srgbClr val="000000"/>
              </a:solidFill>
              <a:uFill>
                <a:solidFill>
                  <a:srgbClr val="ffffff"/>
                </a:solidFill>
              </a:uFill>
              <a:latin typeface="Arial"/>
            </a:endParaRPr>
          </a:p>
        </p:txBody>
      </p:sp>
      <p:sp>
        <p:nvSpPr>
          <p:cNvPr id="358" name="CustomShape 2"/>
          <p:cNvSpPr/>
          <p:nvPr/>
        </p:nvSpPr>
        <p:spPr>
          <a:xfrm rot="5400000">
            <a:off x="4210200" y="-1612800"/>
            <a:ext cx="1427040" cy="819252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00b050"/>
              </a:buClr>
              <a:buFont typeface="Symbol" charset="2"/>
              <a:buChar char=""/>
            </a:pPr>
            <a:r>
              <a:rPr b="0" lang="pt-BR" sz="3200" spc="-1" strike="noStrike">
                <a:solidFill>
                  <a:srgbClr val="00b050"/>
                </a:solidFill>
                <a:uFill>
                  <a:solidFill>
                    <a:srgbClr val="ffffff"/>
                  </a:solidFill>
                </a:uFill>
                <a:latin typeface="Calibri"/>
              </a:rPr>
              <a:t>O atendimento e o local de espera foram adequados ao controle de infecção do </a:t>
            </a:r>
            <a:r>
              <a:rPr b="0" i="1" lang="pt-BR" sz="3200" spc="-1" strike="noStrike">
                <a:solidFill>
                  <a:srgbClr val="00b050"/>
                </a:solidFill>
                <a:uFill>
                  <a:solidFill>
                    <a:srgbClr val="ffffff"/>
                  </a:solidFill>
                </a:uFill>
                <a:latin typeface="Calibri"/>
              </a:rPr>
              <a:t>Mtb, </a:t>
            </a:r>
            <a:r>
              <a:rPr b="0" lang="pt-BR" sz="3200" spc="-1" strike="noStrike">
                <a:solidFill>
                  <a:srgbClr val="00b050"/>
                </a:solidFill>
                <a:uFill>
                  <a:solidFill>
                    <a:srgbClr val="ffffff"/>
                  </a:solidFill>
                </a:uFill>
                <a:latin typeface="Calibri"/>
              </a:rPr>
              <a:t>mas o fluxo novamente falhou.</a:t>
            </a:r>
            <a:endParaRPr b="0" lang="pt-BR" sz="1800" spc="-1" strike="noStrike">
              <a:solidFill>
                <a:srgbClr val="000000"/>
              </a:solidFill>
              <a:uFill>
                <a:solidFill>
                  <a:srgbClr val="ffffff"/>
                </a:solidFill>
              </a:uFill>
              <a:latin typeface="Arial"/>
            </a:endParaRPr>
          </a:p>
        </p:txBody>
      </p:sp>
      <p:sp>
        <p:nvSpPr>
          <p:cNvPr id="359" name="CustomShape 3"/>
          <p:cNvSpPr/>
          <p:nvPr/>
        </p:nvSpPr>
        <p:spPr>
          <a:xfrm>
            <a:off x="360" y="1991880"/>
            <a:ext cx="950040" cy="1042560"/>
          </a:xfrm>
          <a:prstGeom prst="roundRect">
            <a:avLst>
              <a:gd name="adj" fmla="val 16667"/>
            </a:avLst>
          </a:prstGeom>
          <a:solidFill>
            <a:srgbClr val="00b050"/>
          </a:solidFill>
          <a:ln>
            <a:solidFill>
              <a:schemeClr val="lt1">
                <a:hueOff val="0"/>
                <a:satOff val="0"/>
                <a:lumOff val="0"/>
                <a:alphaOff val="0"/>
              </a:schemeClr>
            </a:solidFill>
            <a:round/>
          </a:ln>
        </p:spPr>
        <p:style>
          <a:lnRef idx="2"/>
          <a:fillRef idx="0"/>
          <a:effectRef idx="0"/>
          <a:fontRef idx="minor"/>
        </p:style>
        <p:txBody>
          <a:bodyPr lIns="206640" rIns="160200" tIns="126360" bIns="126360" anchor="ctr"/>
          <a:p>
            <a:pPr algn="ctr">
              <a:lnSpc>
                <a:spcPct val="90000"/>
              </a:lnSpc>
            </a:pPr>
            <a:r>
              <a:rPr b="1" lang="pt-BR" sz="4200" spc="-1" strike="noStrike">
                <a:solidFill>
                  <a:srgbClr val="ffffff"/>
                </a:solidFill>
                <a:uFill>
                  <a:solidFill>
                    <a:srgbClr val="ffffff"/>
                  </a:solidFill>
                </a:uFill>
                <a:latin typeface="Calibri"/>
              </a:rPr>
              <a:t>a)</a:t>
            </a:r>
            <a:endParaRPr b="0" lang="pt-BR" sz="1800" spc="-1" strike="noStrike">
              <a:solidFill>
                <a:srgbClr val="000000"/>
              </a:solidFill>
              <a:uFill>
                <a:solidFill>
                  <a:srgbClr val="ffffff"/>
                </a:solidFill>
              </a:uFill>
              <a:latin typeface="Arial"/>
            </a:endParaRPr>
          </a:p>
        </p:txBody>
      </p:sp>
      <p:sp>
        <p:nvSpPr>
          <p:cNvPr id="360" name="CustomShape 4"/>
          <p:cNvSpPr/>
          <p:nvPr/>
        </p:nvSpPr>
        <p:spPr>
          <a:xfrm rot="5400000">
            <a:off x="4246560" y="-39600"/>
            <a:ext cx="1473840" cy="826740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c000"/>
              </a:buClr>
              <a:buFont typeface="Symbol" charset="2"/>
              <a:buChar char=""/>
            </a:pPr>
            <a:r>
              <a:rPr b="0" lang="pt-BR" sz="3200" spc="-1" strike="noStrike">
                <a:solidFill>
                  <a:srgbClr val="ffc000"/>
                </a:solidFill>
                <a:uFill>
                  <a:solidFill>
                    <a:srgbClr val="ffffff"/>
                  </a:solidFill>
                </a:uFill>
                <a:latin typeface="Calibri"/>
              </a:rPr>
              <a:t>O atendimento foi inadequado, mas o local de espera para a radiografia está de acordo com o controle de infecção do </a:t>
            </a:r>
            <a:r>
              <a:rPr b="0" i="1" lang="pt-BR" sz="3200" spc="-1" strike="noStrike">
                <a:solidFill>
                  <a:srgbClr val="ffc000"/>
                </a:solidFill>
                <a:uFill>
                  <a:solidFill>
                    <a:srgbClr val="ffffff"/>
                  </a:solidFill>
                </a:uFill>
                <a:latin typeface="Calibri"/>
              </a:rPr>
              <a:t>Mtb</a:t>
            </a:r>
            <a:r>
              <a:rPr b="0" lang="pt-BR" sz="3200" spc="-1" strike="noStrike">
                <a:solidFill>
                  <a:srgbClr val="ffc000"/>
                </a:solidFill>
                <a:uFill>
                  <a:solidFill>
                    <a:srgbClr val="ffffff"/>
                  </a:solidFill>
                </a:uFill>
                <a:latin typeface="Calibri"/>
              </a:rPr>
              <a:t>.</a:t>
            </a:r>
            <a:endParaRPr b="0" lang="pt-BR" sz="1800" spc="-1" strike="noStrike">
              <a:solidFill>
                <a:srgbClr val="000000"/>
              </a:solidFill>
              <a:uFill>
                <a:solidFill>
                  <a:srgbClr val="ffffff"/>
                </a:solidFill>
              </a:uFill>
              <a:latin typeface="Arial"/>
            </a:endParaRPr>
          </a:p>
        </p:txBody>
      </p:sp>
      <p:sp>
        <p:nvSpPr>
          <p:cNvPr id="361" name="CustomShape 5"/>
          <p:cNvSpPr/>
          <p:nvPr/>
        </p:nvSpPr>
        <p:spPr>
          <a:xfrm>
            <a:off x="360" y="3568680"/>
            <a:ext cx="875160" cy="1082520"/>
          </a:xfrm>
          <a:prstGeom prst="roundRect">
            <a:avLst>
              <a:gd name="adj" fmla="val 16667"/>
            </a:avLst>
          </a:prstGeom>
          <a:solidFill>
            <a:srgbClr val="ffc000"/>
          </a:solidFill>
          <a:ln>
            <a:solidFill>
              <a:schemeClr val="lt1">
                <a:hueOff val="0"/>
                <a:satOff val="0"/>
                <a:lumOff val="0"/>
                <a:alphaOff val="0"/>
              </a:schemeClr>
            </a:solidFill>
            <a:round/>
          </a:ln>
        </p:spPr>
        <p:style>
          <a:lnRef idx="2"/>
          <a:fillRef idx="0"/>
          <a:effectRef idx="0"/>
          <a:fontRef idx="minor"/>
        </p:style>
        <p:txBody>
          <a:bodyPr lIns="203040" rIns="160200" tIns="122760" bIns="122400" anchor="ctr"/>
          <a:p>
            <a:pPr algn="ctr">
              <a:lnSpc>
                <a:spcPct val="90000"/>
              </a:lnSpc>
            </a:pPr>
            <a:r>
              <a:rPr b="1" lang="pt-BR" sz="4200" spc="-1" strike="noStrike">
                <a:solidFill>
                  <a:srgbClr val="ffffff"/>
                </a:solidFill>
                <a:uFill>
                  <a:solidFill>
                    <a:srgbClr val="ffffff"/>
                  </a:solidFill>
                </a:uFill>
                <a:latin typeface="Calibri"/>
              </a:rPr>
              <a:t>b)</a:t>
            </a:r>
            <a:endParaRPr b="0" lang="pt-BR" sz="1800" spc="-1" strike="noStrike">
              <a:solidFill>
                <a:srgbClr val="000000"/>
              </a:solidFill>
              <a:uFill>
                <a:solidFill>
                  <a:srgbClr val="ffffff"/>
                </a:solidFill>
              </a:uFill>
              <a:latin typeface="Arial"/>
            </a:endParaRPr>
          </a:p>
        </p:txBody>
      </p:sp>
      <p:sp>
        <p:nvSpPr>
          <p:cNvPr id="362" name="CustomShape 6"/>
          <p:cNvSpPr/>
          <p:nvPr/>
        </p:nvSpPr>
        <p:spPr>
          <a:xfrm rot="5400000">
            <a:off x="4093920" y="1769040"/>
            <a:ext cx="1634760" cy="822528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0000"/>
              </a:buClr>
              <a:buFont typeface="Symbol" charset="2"/>
              <a:buChar char=""/>
            </a:pPr>
            <a:r>
              <a:rPr b="0" lang="pt-BR" sz="3200" spc="-1" strike="noStrike">
                <a:solidFill>
                  <a:srgbClr val="ff0000"/>
                </a:solidFill>
                <a:uFill>
                  <a:solidFill>
                    <a:srgbClr val="ffffff"/>
                  </a:solidFill>
                </a:uFill>
                <a:latin typeface="Calibri"/>
              </a:rPr>
              <a:t>O atendimento foi adequado, mas, para a radiografia,  deveria haver priorização e melhoria do local de espera, em relação ao controle de infecção do </a:t>
            </a:r>
            <a:r>
              <a:rPr b="0" i="1" lang="pt-BR" sz="3200" spc="-1" strike="noStrike">
                <a:solidFill>
                  <a:srgbClr val="ff0000"/>
                </a:solidFill>
                <a:uFill>
                  <a:solidFill>
                    <a:srgbClr val="ffffff"/>
                  </a:solidFill>
                </a:uFill>
                <a:latin typeface="Calibri"/>
              </a:rPr>
              <a:t>Mtb</a:t>
            </a:r>
            <a:r>
              <a:rPr b="0" lang="pt-BR" sz="3200" spc="-1" strike="noStrike">
                <a:solidFill>
                  <a:srgbClr val="ff0000"/>
                </a:solidFill>
                <a:uFill>
                  <a:solidFill>
                    <a:srgbClr val="ffffff"/>
                  </a:solidFill>
                </a:uFill>
                <a:latin typeface="Calibri"/>
              </a:rPr>
              <a:t>.</a:t>
            </a:r>
            <a:endParaRPr b="0" lang="pt-BR" sz="1800" spc="-1" strike="noStrike">
              <a:solidFill>
                <a:srgbClr val="000000"/>
              </a:solidFill>
              <a:uFill>
                <a:solidFill>
                  <a:srgbClr val="ffffff"/>
                </a:solidFill>
              </a:uFill>
              <a:latin typeface="Arial"/>
            </a:endParaRPr>
          </a:p>
        </p:txBody>
      </p:sp>
      <p:sp>
        <p:nvSpPr>
          <p:cNvPr id="363" name="CustomShape 7"/>
          <p:cNvSpPr/>
          <p:nvPr/>
        </p:nvSpPr>
        <p:spPr>
          <a:xfrm>
            <a:off x="360" y="5312160"/>
            <a:ext cx="917280" cy="1058400"/>
          </a:xfrm>
          <a:prstGeom prst="roundRect">
            <a:avLst>
              <a:gd name="adj" fmla="val 16667"/>
            </a:avLst>
          </a:prstGeom>
          <a:solidFill>
            <a:srgbClr val="ff0000"/>
          </a:solidFill>
          <a:ln>
            <a:solidFill>
              <a:schemeClr val="lt1">
                <a:hueOff val="0"/>
                <a:satOff val="0"/>
                <a:lumOff val="0"/>
                <a:alphaOff val="0"/>
              </a:schemeClr>
            </a:solidFill>
            <a:round/>
          </a:ln>
        </p:spPr>
        <p:style>
          <a:lnRef idx="2"/>
          <a:fillRef idx="0"/>
          <a:effectRef idx="0"/>
          <a:fontRef idx="minor"/>
        </p:style>
        <p:txBody>
          <a:bodyPr lIns="204840" rIns="160200" tIns="124560" bIns="124920" anchor="ctr"/>
          <a:p>
            <a:pPr algn="ctr">
              <a:lnSpc>
                <a:spcPct val="90000"/>
              </a:lnSpc>
            </a:pPr>
            <a:r>
              <a:rPr b="1" lang="pt-BR" sz="4200" spc="-1" strike="noStrike">
                <a:solidFill>
                  <a:srgbClr val="ffffff"/>
                </a:solidFill>
                <a:uFill>
                  <a:solidFill>
                    <a:srgbClr val="ffffff"/>
                  </a:solidFill>
                </a:uFill>
                <a:latin typeface="Calibri"/>
              </a:rPr>
              <a:t>c)</a:t>
            </a:r>
            <a:endParaRPr b="0" lang="pt-BR" sz="1800" spc="-1" strike="noStrike">
              <a:solidFill>
                <a:srgbClr val="000000"/>
              </a:solidFill>
              <a:uFill>
                <a:solidFill>
                  <a:srgbClr val="ffffff"/>
                </a:solidFill>
              </a:uFill>
              <a:latin typeface="Arial"/>
            </a:endParaRPr>
          </a:p>
        </p:txBody>
      </p:sp>
    </p:spTree>
  </p:cSld>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4" name="Imagem 1" descr=""/>
          <p:cNvPicPr/>
          <p:nvPr/>
        </p:nvPicPr>
        <p:blipFill>
          <a:blip r:embed="rId1"/>
          <a:stretch/>
        </p:blipFill>
        <p:spPr>
          <a:xfrm>
            <a:off x="254160" y="254160"/>
            <a:ext cx="8635680" cy="6349680"/>
          </a:xfrm>
          <a:prstGeom prst="rect">
            <a:avLst/>
          </a:prstGeom>
          <a:ln>
            <a:noFill/>
          </a:ln>
        </p:spPr>
      </p:pic>
    </p:spTree>
  </p:cSld>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5" name="TextShape 1"/>
          <p:cNvSpPr txBox="1"/>
          <p:nvPr/>
        </p:nvSpPr>
        <p:spPr>
          <a:xfrm>
            <a:off x="0" y="0"/>
            <a:ext cx="9143640" cy="1699920"/>
          </a:xfrm>
          <a:prstGeom prst="rect">
            <a:avLst/>
          </a:prstGeom>
          <a:solidFill>
            <a:srgbClr val="ffffff"/>
          </a:solidFill>
          <a:ln w="25560">
            <a:solidFill>
              <a:srgbClr val="000000"/>
            </a:solidFill>
            <a:round/>
          </a:ln>
        </p:spPr>
        <p:txBody>
          <a:bodyPr anchor="ctr"/>
          <a:p>
            <a:pPr marL="609480" indent="-609120" algn="ctr">
              <a:lnSpc>
                <a:spcPct val="100000"/>
              </a:lnSpc>
            </a:pPr>
            <a:r>
              <a:rPr b="0" lang="pt-BR" sz="4000" spc="-1" strike="noStrike">
                <a:solidFill>
                  <a:srgbClr val="000000"/>
                </a:solidFill>
                <a:uFill>
                  <a:solidFill>
                    <a:srgbClr val="ffffff"/>
                  </a:solidFill>
                </a:uFill>
                <a:latin typeface="Calibri"/>
              </a:rPr>
              <a:t>9 – Considerando os desdobramentos da consulta de MMS e observando o local de espera, o que você diria?</a:t>
            </a:r>
            <a:endParaRPr b="0" lang="pt-BR" sz="4400" spc="-1" strike="noStrike">
              <a:solidFill>
                <a:srgbClr val="000000"/>
              </a:solidFill>
              <a:uFill>
                <a:solidFill>
                  <a:srgbClr val="ffffff"/>
                </a:solidFill>
              </a:uFill>
              <a:latin typeface="Arial"/>
            </a:endParaRPr>
          </a:p>
        </p:txBody>
      </p:sp>
      <p:sp>
        <p:nvSpPr>
          <p:cNvPr id="366" name="CustomShape 2"/>
          <p:cNvSpPr/>
          <p:nvPr/>
        </p:nvSpPr>
        <p:spPr>
          <a:xfrm rot="5400000">
            <a:off x="4210560" y="-1612800"/>
            <a:ext cx="1427040" cy="819252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00b050"/>
              </a:buClr>
              <a:buFont typeface="Symbol" charset="2"/>
              <a:buChar char=""/>
            </a:pPr>
            <a:r>
              <a:rPr b="0" lang="pt-BR" sz="3200" spc="-1" strike="noStrike">
                <a:solidFill>
                  <a:srgbClr val="00b050"/>
                </a:solidFill>
                <a:uFill>
                  <a:solidFill>
                    <a:srgbClr val="ffffff"/>
                  </a:solidFill>
                </a:uFill>
                <a:latin typeface="Calibri"/>
              </a:rPr>
              <a:t>O atendimento e o local de espera foram adequados ao controle de infecção do </a:t>
            </a:r>
            <a:r>
              <a:rPr b="0" i="1" lang="pt-BR" sz="3200" spc="-1" strike="noStrike">
                <a:solidFill>
                  <a:srgbClr val="00b050"/>
                </a:solidFill>
                <a:uFill>
                  <a:solidFill>
                    <a:srgbClr val="ffffff"/>
                  </a:solidFill>
                </a:uFill>
                <a:latin typeface="Calibri"/>
              </a:rPr>
              <a:t>Mtb, </a:t>
            </a:r>
            <a:r>
              <a:rPr b="0" lang="pt-BR" sz="3200" spc="-1" strike="noStrike">
                <a:solidFill>
                  <a:srgbClr val="00b050"/>
                </a:solidFill>
                <a:uFill>
                  <a:solidFill>
                    <a:srgbClr val="ffffff"/>
                  </a:solidFill>
                </a:uFill>
                <a:latin typeface="Calibri"/>
              </a:rPr>
              <a:t>mas o fluxo novamente falhou.</a:t>
            </a:r>
            <a:endParaRPr b="0" lang="pt-BR" sz="1800" spc="-1" strike="noStrike">
              <a:solidFill>
                <a:srgbClr val="000000"/>
              </a:solidFill>
              <a:uFill>
                <a:solidFill>
                  <a:srgbClr val="ffffff"/>
                </a:solidFill>
              </a:uFill>
              <a:latin typeface="Arial"/>
            </a:endParaRPr>
          </a:p>
        </p:txBody>
      </p:sp>
      <p:sp>
        <p:nvSpPr>
          <p:cNvPr id="367" name="CustomShape 3"/>
          <p:cNvSpPr/>
          <p:nvPr/>
        </p:nvSpPr>
        <p:spPr>
          <a:xfrm>
            <a:off x="360" y="1991880"/>
            <a:ext cx="950040" cy="1042560"/>
          </a:xfrm>
          <a:prstGeom prst="roundRect">
            <a:avLst>
              <a:gd name="adj" fmla="val 16667"/>
            </a:avLst>
          </a:prstGeom>
          <a:solidFill>
            <a:srgbClr val="00b050"/>
          </a:solidFill>
          <a:ln>
            <a:solidFill>
              <a:schemeClr val="lt1">
                <a:hueOff val="0"/>
                <a:satOff val="0"/>
                <a:lumOff val="0"/>
                <a:alphaOff val="0"/>
              </a:schemeClr>
            </a:solidFill>
            <a:round/>
          </a:ln>
        </p:spPr>
        <p:style>
          <a:lnRef idx="2"/>
          <a:fillRef idx="0"/>
          <a:effectRef idx="0"/>
          <a:fontRef idx="minor"/>
        </p:style>
        <p:txBody>
          <a:bodyPr lIns="206640" rIns="160200" tIns="126360" bIns="126360" anchor="ctr"/>
          <a:p>
            <a:pPr algn="ctr">
              <a:lnSpc>
                <a:spcPct val="90000"/>
              </a:lnSpc>
            </a:pPr>
            <a:r>
              <a:rPr b="1" lang="pt-BR" sz="4200" spc="-1" strike="noStrike">
                <a:solidFill>
                  <a:srgbClr val="ffffff"/>
                </a:solidFill>
                <a:uFill>
                  <a:solidFill>
                    <a:srgbClr val="ffffff"/>
                  </a:solidFill>
                </a:uFill>
                <a:latin typeface="Calibri"/>
              </a:rPr>
              <a:t>a)</a:t>
            </a:r>
            <a:endParaRPr b="0" lang="pt-BR" sz="1800" spc="-1" strike="noStrike">
              <a:solidFill>
                <a:srgbClr val="000000"/>
              </a:solidFill>
              <a:uFill>
                <a:solidFill>
                  <a:srgbClr val="ffffff"/>
                </a:solidFill>
              </a:uFill>
              <a:latin typeface="Arial"/>
            </a:endParaRPr>
          </a:p>
        </p:txBody>
      </p:sp>
      <p:sp>
        <p:nvSpPr>
          <p:cNvPr id="368" name="CustomShape 4"/>
          <p:cNvSpPr/>
          <p:nvPr/>
        </p:nvSpPr>
        <p:spPr>
          <a:xfrm rot="5400000">
            <a:off x="4246560" y="-100800"/>
            <a:ext cx="1473840" cy="826740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c000"/>
              </a:buClr>
              <a:buFont typeface="Symbol" charset="2"/>
              <a:buChar char=""/>
            </a:pPr>
            <a:r>
              <a:rPr b="0" lang="pt-BR" sz="3200" spc="-1" strike="noStrike">
                <a:solidFill>
                  <a:srgbClr val="ffc000"/>
                </a:solidFill>
                <a:uFill>
                  <a:solidFill>
                    <a:srgbClr val="ffffff"/>
                  </a:solidFill>
                </a:uFill>
                <a:latin typeface="Calibri"/>
              </a:rPr>
              <a:t>O atendimento foi inadequado, mas o local de espera para a radiografia está de acordo com o controle de infecção do </a:t>
            </a:r>
            <a:r>
              <a:rPr b="0" i="1" lang="pt-BR" sz="3200" spc="-1" strike="noStrike">
                <a:solidFill>
                  <a:srgbClr val="ffc000"/>
                </a:solidFill>
                <a:uFill>
                  <a:solidFill>
                    <a:srgbClr val="ffffff"/>
                  </a:solidFill>
                </a:uFill>
                <a:latin typeface="Calibri"/>
              </a:rPr>
              <a:t>Mtb</a:t>
            </a:r>
            <a:r>
              <a:rPr b="0" lang="pt-BR" sz="3200" spc="-1" strike="noStrike">
                <a:solidFill>
                  <a:srgbClr val="ffc000"/>
                </a:solidFill>
                <a:uFill>
                  <a:solidFill>
                    <a:srgbClr val="ffffff"/>
                  </a:solidFill>
                </a:uFill>
                <a:latin typeface="Calibri"/>
              </a:rPr>
              <a:t>.</a:t>
            </a:r>
            <a:endParaRPr b="0" lang="pt-BR" sz="1800" spc="-1" strike="noStrike">
              <a:solidFill>
                <a:srgbClr val="000000"/>
              </a:solidFill>
              <a:uFill>
                <a:solidFill>
                  <a:srgbClr val="ffffff"/>
                </a:solidFill>
              </a:uFill>
              <a:latin typeface="Arial"/>
            </a:endParaRPr>
          </a:p>
        </p:txBody>
      </p:sp>
      <p:sp>
        <p:nvSpPr>
          <p:cNvPr id="369" name="CustomShape 5"/>
          <p:cNvSpPr/>
          <p:nvPr/>
        </p:nvSpPr>
        <p:spPr>
          <a:xfrm>
            <a:off x="360" y="3507120"/>
            <a:ext cx="875160" cy="1082520"/>
          </a:xfrm>
          <a:prstGeom prst="roundRect">
            <a:avLst>
              <a:gd name="adj" fmla="val 16667"/>
            </a:avLst>
          </a:prstGeom>
          <a:solidFill>
            <a:srgbClr val="ffc000"/>
          </a:solidFill>
          <a:ln>
            <a:solidFill>
              <a:schemeClr val="lt1">
                <a:hueOff val="0"/>
                <a:satOff val="0"/>
                <a:lumOff val="0"/>
                <a:alphaOff val="0"/>
              </a:schemeClr>
            </a:solidFill>
            <a:round/>
          </a:ln>
        </p:spPr>
        <p:style>
          <a:lnRef idx="2"/>
          <a:fillRef idx="0"/>
          <a:effectRef idx="0"/>
          <a:fontRef idx="minor"/>
        </p:style>
        <p:txBody>
          <a:bodyPr lIns="203040" rIns="160200" tIns="122760" bIns="122400" anchor="ctr"/>
          <a:p>
            <a:pPr algn="ctr">
              <a:lnSpc>
                <a:spcPct val="90000"/>
              </a:lnSpc>
            </a:pPr>
            <a:r>
              <a:rPr b="1" lang="pt-BR" sz="4200" spc="-1" strike="noStrike">
                <a:solidFill>
                  <a:srgbClr val="ffffff"/>
                </a:solidFill>
                <a:uFill>
                  <a:solidFill>
                    <a:srgbClr val="ffffff"/>
                  </a:solidFill>
                </a:uFill>
                <a:latin typeface="Calibri"/>
              </a:rPr>
              <a:t>b)</a:t>
            </a:r>
            <a:endParaRPr b="0" lang="pt-BR" sz="1800" spc="-1" strike="noStrike">
              <a:solidFill>
                <a:srgbClr val="000000"/>
              </a:solidFill>
              <a:uFill>
                <a:solidFill>
                  <a:srgbClr val="ffffff"/>
                </a:solidFill>
              </a:uFill>
              <a:latin typeface="Arial"/>
            </a:endParaRPr>
          </a:p>
        </p:txBody>
      </p:sp>
      <p:sp>
        <p:nvSpPr>
          <p:cNvPr id="370" name="CustomShape 6"/>
          <p:cNvSpPr/>
          <p:nvPr/>
        </p:nvSpPr>
        <p:spPr>
          <a:xfrm rot="5400000">
            <a:off x="4106520" y="1785600"/>
            <a:ext cx="1634760" cy="8191800"/>
          </a:xfrm>
          <a:prstGeom prst="round2SameRect">
            <a:avLst>
              <a:gd name="adj1" fmla="val 16667"/>
              <a:gd name="adj2" fmla="val 0"/>
            </a:avLst>
          </a:prstGeom>
          <a:solidFill>
            <a:srgbClr val="ff0000"/>
          </a:solid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ffff"/>
              </a:buClr>
              <a:buFont typeface="Symbol" charset="2"/>
              <a:buChar char=""/>
            </a:pPr>
            <a:r>
              <a:rPr b="0" lang="pt-BR" sz="3200" spc="-1" strike="noStrike">
                <a:solidFill>
                  <a:srgbClr val="ffffff"/>
                </a:solidFill>
                <a:uFill>
                  <a:solidFill>
                    <a:srgbClr val="ffffff"/>
                  </a:solidFill>
                </a:uFill>
                <a:latin typeface="Calibri"/>
              </a:rPr>
              <a:t>O atendimento foi adequado, mas, para a radiografia,  deveria haver priorização e melhoria do local de espera, em relação ao controle de infecção do Mtb.</a:t>
            </a:r>
            <a:endParaRPr b="0" lang="pt-BR" sz="1800" spc="-1" strike="noStrike">
              <a:solidFill>
                <a:srgbClr val="000000"/>
              </a:solidFill>
              <a:uFill>
                <a:solidFill>
                  <a:srgbClr val="ffffff"/>
                </a:solidFill>
              </a:uFill>
              <a:latin typeface="Arial"/>
            </a:endParaRPr>
          </a:p>
        </p:txBody>
      </p:sp>
      <p:sp>
        <p:nvSpPr>
          <p:cNvPr id="371" name="CustomShape 7"/>
          <p:cNvSpPr/>
          <p:nvPr/>
        </p:nvSpPr>
        <p:spPr>
          <a:xfrm>
            <a:off x="360" y="5312160"/>
            <a:ext cx="950760" cy="1058400"/>
          </a:xfrm>
          <a:prstGeom prst="roundRect">
            <a:avLst>
              <a:gd name="adj" fmla="val 16667"/>
            </a:avLst>
          </a:prstGeom>
          <a:solidFill>
            <a:srgbClr val="ff0000"/>
          </a:solidFill>
          <a:ln>
            <a:solidFill>
              <a:schemeClr val="lt1">
                <a:hueOff val="0"/>
                <a:satOff val="0"/>
                <a:lumOff val="0"/>
                <a:alphaOff val="0"/>
              </a:schemeClr>
            </a:solidFill>
            <a:round/>
          </a:ln>
        </p:spPr>
        <p:style>
          <a:lnRef idx="2"/>
          <a:fillRef idx="0"/>
          <a:effectRef idx="0"/>
          <a:fontRef idx="minor"/>
        </p:style>
        <p:txBody>
          <a:bodyPr lIns="206640" rIns="160200" tIns="126360" bIns="126360" anchor="ctr"/>
          <a:p>
            <a:pPr algn="ctr">
              <a:lnSpc>
                <a:spcPct val="90000"/>
              </a:lnSpc>
            </a:pPr>
            <a:r>
              <a:rPr b="1" lang="pt-BR" sz="4200" spc="-1" strike="noStrike">
                <a:solidFill>
                  <a:srgbClr val="ffffff"/>
                </a:solidFill>
                <a:uFill>
                  <a:solidFill>
                    <a:srgbClr val="ffffff"/>
                  </a:solidFill>
                </a:uFill>
                <a:latin typeface="Calibri"/>
              </a:rPr>
              <a:t>c)</a:t>
            </a:r>
            <a:endParaRPr b="0" lang="pt-BR" sz="1800" spc="-1" strike="noStrike">
              <a:solidFill>
                <a:srgbClr val="000000"/>
              </a:solidFill>
              <a:uFill>
                <a:solidFill>
                  <a:srgbClr val="ffffff"/>
                </a:solidFill>
              </a:uFill>
              <a:latin typeface="Arial"/>
            </a:endParaRPr>
          </a:p>
        </p:txBody>
      </p:sp>
    </p:spTree>
  </p:cSld>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372" name="TextShape 1"/>
          <p:cNvSpPr txBox="1"/>
          <p:nvPr/>
        </p:nvSpPr>
        <p:spPr>
          <a:xfrm>
            <a:off x="323640" y="1700640"/>
            <a:ext cx="8496720" cy="4896360"/>
          </a:xfrm>
          <a:prstGeom prst="rect">
            <a:avLst/>
          </a:prstGeom>
          <a:noFill/>
          <a:ln>
            <a:noFill/>
          </a:ln>
        </p:spPr>
        <p:txBody>
          <a:bodyPr/>
          <a:p>
            <a:pPr marL="343080" indent="-342720" algn="just">
              <a:lnSpc>
                <a:spcPct val="100000"/>
              </a:lnSpc>
              <a:buClr>
                <a:srgbClr val="002060"/>
              </a:buClr>
              <a:buFont typeface="Wingdings" charset="2"/>
              <a:buChar char=""/>
            </a:pPr>
            <a:r>
              <a:rPr b="0" lang="pt-BR" sz="3600" spc="-1" strike="noStrike">
                <a:solidFill>
                  <a:srgbClr val="002060"/>
                </a:solidFill>
                <a:uFill>
                  <a:solidFill>
                    <a:srgbClr val="ffffff"/>
                  </a:solidFill>
                </a:uFill>
                <a:latin typeface="Calibri"/>
              </a:rPr>
              <a:t>Segundo nível da hierarquia;</a:t>
            </a:r>
            <a:endParaRPr b="0" lang="pt-BR" sz="3200" spc="-1" strike="noStrike">
              <a:solidFill>
                <a:srgbClr val="000000"/>
              </a:solidFill>
              <a:uFill>
                <a:solidFill>
                  <a:srgbClr val="ffffff"/>
                </a:solidFill>
              </a:uFill>
              <a:latin typeface="Calibri"/>
            </a:endParaRPr>
          </a:p>
          <a:p>
            <a:pPr marL="343080" indent="-342720" algn="just">
              <a:lnSpc>
                <a:spcPct val="100000"/>
              </a:lnSpc>
              <a:buClr>
                <a:srgbClr val="002060"/>
              </a:buClr>
              <a:buFont typeface="Wingdings" charset="2"/>
              <a:buChar char=""/>
            </a:pPr>
            <a:r>
              <a:rPr b="0" lang="pt-BR" sz="3600" spc="-1" strike="noStrike">
                <a:solidFill>
                  <a:srgbClr val="002060"/>
                </a:solidFill>
                <a:uFill>
                  <a:solidFill>
                    <a:srgbClr val="ffffff"/>
                  </a:solidFill>
                </a:uFill>
                <a:latin typeface="Calibri"/>
              </a:rPr>
              <a:t>Previnem a disseminação dos aerossóis e reduzem sua concentração no ar.</a:t>
            </a:r>
            <a:endParaRPr b="0" lang="pt-BR" sz="3200" spc="-1" strike="noStrike">
              <a:solidFill>
                <a:srgbClr val="000000"/>
              </a:solidFill>
              <a:uFill>
                <a:solidFill>
                  <a:srgbClr val="ffffff"/>
                </a:solidFill>
              </a:uFill>
              <a:latin typeface="Calibri"/>
            </a:endParaRPr>
          </a:p>
          <a:p>
            <a:pPr algn="just">
              <a:lnSpc>
                <a:spcPct val="100000"/>
              </a:lnSpc>
            </a:pPr>
            <a:endParaRPr b="0" lang="pt-BR" sz="3200" spc="-1" strike="noStrike">
              <a:solidFill>
                <a:srgbClr val="000000"/>
              </a:solidFill>
              <a:uFill>
                <a:solidFill>
                  <a:srgbClr val="ffffff"/>
                </a:solidFill>
              </a:uFill>
              <a:latin typeface="Calibri"/>
            </a:endParaRPr>
          </a:p>
          <a:p>
            <a:pPr algn="just">
              <a:lnSpc>
                <a:spcPct val="100000"/>
              </a:lnSpc>
            </a:pPr>
            <a:r>
              <a:rPr b="0" lang="pt-BR" sz="3600" spc="-1" strike="noStrike">
                <a:solidFill>
                  <a:srgbClr val="002060"/>
                </a:solidFill>
                <a:uFill>
                  <a:solidFill>
                    <a:srgbClr val="ffffff"/>
                  </a:solidFill>
                </a:uFill>
                <a:latin typeface="Calibri"/>
              </a:rPr>
              <a:t>Incluem:</a:t>
            </a:r>
            <a:endParaRPr b="0" lang="pt-BR" sz="3200" spc="-1" strike="noStrike">
              <a:solidFill>
                <a:srgbClr val="000000"/>
              </a:solidFill>
              <a:uFill>
                <a:solidFill>
                  <a:srgbClr val="ffffff"/>
                </a:solidFill>
              </a:uFill>
              <a:latin typeface="Calibri"/>
            </a:endParaRPr>
          </a:p>
          <a:p>
            <a:pPr algn="just">
              <a:lnSpc>
                <a:spcPct val="100000"/>
              </a:lnSpc>
            </a:pPr>
            <a:endParaRPr b="0" lang="pt-BR" sz="3200" spc="-1" strike="noStrike">
              <a:solidFill>
                <a:srgbClr val="000000"/>
              </a:solidFill>
              <a:uFill>
                <a:solidFill>
                  <a:srgbClr val="ffffff"/>
                </a:solidFill>
              </a:uFill>
              <a:latin typeface="Calibri"/>
            </a:endParaRPr>
          </a:p>
          <a:p>
            <a:pPr marL="343080" indent="-342720" algn="just">
              <a:lnSpc>
                <a:spcPct val="100000"/>
              </a:lnSpc>
              <a:buClr>
                <a:srgbClr val="002060"/>
              </a:buClr>
              <a:buFont typeface="Wingdings" charset="2"/>
              <a:buChar char=""/>
            </a:pPr>
            <a:r>
              <a:rPr b="0" lang="pt-BR" sz="3600" spc="-1" strike="noStrike">
                <a:solidFill>
                  <a:srgbClr val="002060"/>
                </a:solidFill>
                <a:uFill>
                  <a:solidFill>
                    <a:srgbClr val="ffffff"/>
                  </a:solidFill>
                </a:uFill>
                <a:latin typeface="Calibri"/>
              </a:rPr>
              <a:t>Uso de ventilação local;</a:t>
            </a:r>
            <a:endParaRPr b="0" lang="pt-BR" sz="3200" spc="-1" strike="noStrike">
              <a:solidFill>
                <a:srgbClr val="000000"/>
              </a:solidFill>
              <a:uFill>
                <a:solidFill>
                  <a:srgbClr val="ffffff"/>
                </a:solidFill>
              </a:uFill>
              <a:latin typeface="Calibri"/>
            </a:endParaRPr>
          </a:p>
          <a:p>
            <a:pPr marL="343080" indent="-342720" algn="just">
              <a:lnSpc>
                <a:spcPct val="100000"/>
              </a:lnSpc>
              <a:buClr>
                <a:srgbClr val="002060"/>
              </a:buClr>
              <a:buFont typeface="Wingdings" charset="2"/>
              <a:buChar char=""/>
            </a:pPr>
            <a:r>
              <a:rPr b="0" lang="pt-BR" sz="3600" spc="-1" strike="noStrike">
                <a:solidFill>
                  <a:srgbClr val="002060"/>
                </a:solidFill>
                <a:uFill>
                  <a:solidFill>
                    <a:srgbClr val="ffffff"/>
                  </a:solidFill>
                </a:uFill>
                <a:latin typeface="Calibri"/>
              </a:rPr>
              <a:t>Diluição e remoção do ar contaminado pelos métodos especiais de ventilação;</a:t>
            </a:r>
            <a:endParaRPr b="0" lang="pt-BR" sz="3200" spc="-1" strike="noStrike">
              <a:solidFill>
                <a:srgbClr val="000000"/>
              </a:solidFill>
              <a:uFill>
                <a:solidFill>
                  <a:srgbClr val="ffffff"/>
                </a:solidFill>
              </a:uFill>
              <a:latin typeface="Calibri"/>
            </a:endParaRPr>
          </a:p>
        </p:txBody>
      </p:sp>
      <p:sp>
        <p:nvSpPr>
          <p:cNvPr id="373" name="TextShape 2"/>
          <p:cNvSpPr txBox="1"/>
          <p:nvPr/>
        </p:nvSpPr>
        <p:spPr>
          <a:xfrm>
            <a:off x="107640" y="33264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Medidas de engenharia</a:t>
            </a:r>
            <a:endParaRPr b="0" lang="pt-BR" sz="4400" spc="-1" strike="noStrike">
              <a:solidFill>
                <a:srgbClr val="000000"/>
              </a:solidFill>
              <a:uFill>
                <a:solidFill>
                  <a:srgbClr val="ffffff"/>
                </a:solidFill>
              </a:uFill>
              <a:latin typeface="Arial"/>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Shape 1"/>
          <p:cNvSpPr txBox="1"/>
          <p:nvPr/>
        </p:nvSpPr>
        <p:spPr>
          <a:xfrm>
            <a:off x="0" y="0"/>
            <a:ext cx="9143640" cy="1699920"/>
          </a:xfrm>
          <a:prstGeom prst="rect">
            <a:avLst/>
          </a:prstGeom>
          <a:solidFill>
            <a:srgbClr val="ffffff"/>
          </a:solidFill>
          <a:ln w="25560">
            <a:solidFill>
              <a:srgbClr val="000000"/>
            </a:solidFill>
            <a:round/>
          </a:ln>
        </p:spPr>
        <p:txBody>
          <a:bodyPr anchor="ctr"/>
          <a:p>
            <a:pPr marL="609480" indent="-609120" algn="ctr">
              <a:lnSpc>
                <a:spcPct val="100000"/>
              </a:lnSpc>
            </a:pPr>
            <a:r>
              <a:rPr b="0" lang="pt-BR" sz="4000" spc="-1" strike="noStrike">
                <a:solidFill>
                  <a:srgbClr val="000000"/>
                </a:solidFill>
                <a:uFill>
                  <a:solidFill>
                    <a:srgbClr val="ffffff"/>
                  </a:solidFill>
                </a:uFill>
                <a:latin typeface="Calibri"/>
              </a:rPr>
              <a:t>1 – Profissionais e trabalhadores de saúde apresentam maior risco de adoecimento por TB?</a:t>
            </a:r>
            <a:endParaRPr b="0" lang="pt-BR" sz="4400" spc="-1" strike="noStrike">
              <a:solidFill>
                <a:srgbClr val="000000"/>
              </a:solidFill>
              <a:uFill>
                <a:solidFill>
                  <a:srgbClr val="ffffff"/>
                </a:solidFill>
              </a:uFill>
              <a:latin typeface="Arial"/>
            </a:endParaRPr>
          </a:p>
        </p:txBody>
      </p:sp>
      <p:sp>
        <p:nvSpPr>
          <p:cNvPr id="134" name="CustomShape 2"/>
          <p:cNvSpPr/>
          <p:nvPr/>
        </p:nvSpPr>
        <p:spPr>
          <a:xfrm rot="5400000">
            <a:off x="4221360" y="-1402200"/>
            <a:ext cx="1634040" cy="797760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nSpc>
                <a:spcPct val="90000"/>
              </a:lnSpc>
              <a:buClr>
                <a:srgbClr val="00b050"/>
              </a:buClr>
              <a:buFont typeface="Symbol" charset="2"/>
              <a:buChar char=""/>
            </a:pPr>
            <a:r>
              <a:rPr b="0" lang="pt-BR" sz="3600" spc="-1" strike="noStrike">
                <a:solidFill>
                  <a:srgbClr val="00b050"/>
                </a:solidFill>
                <a:uFill>
                  <a:solidFill>
                    <a:srgbClr val="ffffff"/>
                  </a:solidFill>
                </a:uFill>
                <a:latin typeface="Calibri"/>
              </a:rPr>
              <a:t>Sim, o risco é 28 vezes maior que o risco da população geral.</a:t>
            </a:r>
            <a:endParaRPr b="0" lang="pt-BR" sz="1800" spc="-1" strike="noStrike">
              <a:solidFill>
                <a:srgbClr val="000000"/>
              </a:solidFill>
              <a:uFill>
                <a:solidFill>
                  <a:srgbClr val="ffffff"/>
                </a:solidFill>
              </a:uFill>
              <a:latin typeface="Arial"/>
            </a:endParaRPr>
          </a:p>
        </p:txBody>
      </p:sp>
      <p:sp>
        <p:nvSpPr>
          <p:cNvPr id="135" name="CustomShape 3"/>
          <p:cNvSpPr/>
          <p:nvPr/>
        </p:nvSpPr>
        <p:spPr>
          <a:xfrm>
            <a:off x="98280" y="2054880"/>
            <a:ext cx="950760" cy="1127880"/>
          </a:xfrm>
          <a:prstGeom prst="roundRect">
            <a:avLst>
              <a:gd name="adj" fmla="val 16667"/>
            </a:avLst>
          </a:prstGeom>
          <a:solidFill>
            <a:srgbClr val="00b050"/>
          </a:solidFill>
          <a:ln>
            <a:solidFill>
              <a:schemeClr val="lt1">
                <a:hueOff val="0"/>
                <a:satOff val="0"/>
                <a:lumOff val="0"/>
                <a:alphaOff val="0"/>
              </a:schemeClr>
            </a:solidFill>
            <a:round/>
          </a:ln>
        </p:spPr>
        <p:style>
          <a:lnRef idx="2"/>
          <a:fillRef idx="0"/>
          <a:effectRef idx="0"/>
          <a:fontRef idx="minor"/>
        </p:style>
        <p:txBody>
          <a:bodyPr lIns="217800" rIns="171360" tIns="132120" bIns="132120" anchor="ctr"/>
          <a:p>
            <a:pPr algn="ctr">
              <a:lnSpc>
                <a:spcPct val="90000"/>
              </a:lnSpc>
            </a:pPr>
            <a:r>
              <a:rPr b="1" lang="pt-BR" sz="4500" spc="-1" strike="noStrike">
                <a:solidFill>
                  <a:srgbClr val="ffffff"/>
                </a:solidFill>
                <a:uFill>
                  <a:solidFill>
                    <a:srgbClr val="ffffff"/>
                  </a:solidFill>
                </a:uFill>
                <a:latin typeface="Calibri"/>
              </a:rPr>
              <a:t>a)</a:t>
            </a:r>
            <a:endParaRPr b="0" lang="pt-BR" sz="1800" spc="-1" strike="noStrike">
              <a:solidFill>
                <a:srgbClr val="000000"/>
              </a:solidFill>
              <a:uFill>
                <a:solidFill>
                  <a:srgbClr val="ffffff"/>
                </a:solidFill>
              </a:uFill>
              <a:latin typeface="Arial"/>
            </a:endParaRPr>
          </a:p>
        </p:txBody>
      </p:sp>
      <p:sp>
        <p:nvSpPr>
          <p:cNvPr id="136" name="CustomShape 4"/>
          <p:cNvSpPr/>
          <p:nvPr/>
        </p:nvSpPr>
        <p:spPr>
          <a:xfrm rot="5400000">
            <a:off x="4305960" y="300240"/>
            <a:ext cx="1389240" cy="799776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nSpc>
                <a:spcPct val="90000"/>
              </a:lnSpc>
              <a:buClr>
                <a:srgbClr val="ffc000"/>
              </a:buClr>
              <a:buFont typeface="Symbol" charset="2"/>
              <a:buChar char=""/>
            </a:pPr>
            <a:r>
              <a:rPr b="0" lang="pt-BR" sz="3600" spc="-1" strike="noStrike">
                <a:solidFill>
                  <a:srgbClr val="ffc000"/>
                </a:solidFill>
                <a:uFill>
                  <a:solidFill>
                    <a:srgbClr val="ffffff"/>
                  </a:solidFill>
                </a:uFill>
                <a:latin typeface="Calibri"/>
              </a:rPr>
              <a:t>Não, o risco é o mesmo da população geral, pois circulam nos mesmos ambientes.</a:t>
            </a:r>
            <a:endParaRPr b="0" lang="pt-BR" sz="1800" spc="-1" strike="noStrike">
              <a:solidFill>
                <a:srgbClr val="000000"/>
              </a:solidFill>
              <a:uFill>
                <a:solidFill>
                  <a:srgbClr val="ffffff"/>
                </a:solidFill>
              </a:uFill>
              <a:latin typeface="Arial"/>
            </a:endParaRPr>
          </a:p>
        </p:txBody>
      </p:sp>
      <p:sp>
        <p:nvSpPr>
          <p:cNvPr id="137" name="CustomShape 5"/>
          <p:cNvSpPr/>
          <p:nvPr/>
        </p:nvSpPr>
        <p:spPr>
          <a:xfrm>
            <a:off x="98280" y="3731040"/>
            <a:ext cx="930600" cy="1171080"/>
          </a:xfrm>
          <a:prstGeom prst="roundRect">
            <a:avLst>
              <a:gd name="adj" fmla="val 16667"/>
            </a:avLst>
          </a:prstGeom>
          <a:solidFill>
            <a:srgbClr val="ffc000"/>
          </a:solidFill>
          <a:ln>
            <a:solidFill>
              <a:schemeClr val="lt1">
                <a:hueOff val="0"/>
                <a:satOff val="0"/>
                <a:lumOff val="0"/>
                <a:alphaOff val="0"/>
              </a:schemeClr>
            </a:solidFill>
            <a:round/>
          </a:ln>
        </p:spPr>
        <p:style>
          <a:lnRef idx="2"/>
          <a:fillRef idx="0"/>
          <a:effectRef idx="0"/>
          <a:fontRef idx="minor"/>
        </p:style>
        <p:txBody>
          <a:bodyPr lIns="216720" rIns="171360" tIns="131040" bIns="131040" anchor="ctr"/>
          <a:p>
            <a:pPr algn="ctr">
              <a:lnSpc>
                <a:spcPct val="90000"/>
              </a:lnSpc>
            </a:pPr>
            <a:r>
              <a:rPr b="1" lang="pt-BR" sz="4500" spc="-1" strike="noStrike">
                <a:solidFill>
                  <a:srgbClr val="ffffff"/>
                </a:solidFill>
                <a:uFill>
                  <a:solidFill>
                    <a:srgbClr val="ffffff"/>
                  </a:solidFill>
                </a:uFill>
                <a:latin typeface="Calibri"/>
              </a:rPr>
              <a:t>b)</a:t>
            </a:r>
            <a:endParaRPr b="0" lang="pt-BR" sz="1800" spc="-1" strike="noStrike">
              <a:solidFill>
                <a:srgbClr val="000000"/>
              </a:solidFill>
              <a:uFill>
                <a:solidFill>
                  <a:srgbClr val="ffffff"/>
                </a:solidFill>
              </a:uFill>
              <a:latin typeface="Arial"/>
            </a:endParaRPr>
          </a:p>
        </p:txBody>
      </p:sp>
      <p:sp>
        <p:nvSpPr>
          <p:cNvPr id="138" name="CustomShape 6"/>
          <p:cNvSpPr/>
          <p:nvPr/>
        </p:nvSpPr>
        <p:spPr>
          <a:xfrm rot="5400000">
            <a:off x="4332600" y="1983600"/>
            <a:ext cx="1477440" cy="799596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nSpc>
                <a:spcPct val="90000"/>
              </a:lnSpc>
              <a:buClr>
                <a:srgbClr val="ff0000"/>
              </a:buClr>
              <a:buFont typeface="Symbol" charset="2"/>
              <a:buChar char=""/>
            </a:pPr>
            <a:r>
              <a:rPr b="0" lang="pt-BR" sz="3600" spc="-1" strike="noStrike">
                <a:solidFill>
                  <a:srgbClr val="ff0000"/>
                </a:solidFill>
                <a:uFill>
                  <a:solidFill>
                    <a:srgbClr val="ffffff"/>
                  </a:solidFill>
                </a:uFill>
                <a:latin typeface="Calibri"/>
              </a:rPr>
              <a:t>Sim, o risco é maior e depende da categoria profissional e das atividades desenvolvidas.</a:t>
            </a:r>
            <a:endParaRPr b="0" lang="pt-BR" sz="1800" spc="-1" strike="noStrike">
              <a:solidFill>
                <a:srgbClr val="000000"/>
              </a:solidFill>
              <a:uFill>
                <a:solidFill>
                  <a:srgbClr val="ffffff"/>
                </a:solidFill>
              </a:uFill>
              <a:latin typeface="Arial"/>
            </a:endParaRPr>
          </a:p>
        </p:txBody>
      </p:sp>
      <p:sp>
        <p:nvSpPr>
          <p:cNvPr id="139" name="CustomShape 7"/>
          <p:cNvSpPr/>
          <p:nvPr/>
        </p:nvSpPr>
        <p:spPr>
          <a:xfrm>
            <a:off x="98280" y="5341320"/>
            <a:ext cx="950760" cy="1144800"/>
          </a:xfrm>
          <a:prstGeom prst="roundRect">
            <a:avLst>
              <a:gd name="adj" fmla="val 16667"/>
            </a:avLst>
          </a:prstGeom>
          <a:solidFill>
            <a:srgbClr val="ff0000"/>
          </a:solidFill>
          <a:ln>
            <a:solidFill>
              <a:schemeClr val="lt1">
                <a:hueOff val="0"/>
                <a:satOff val="0"/>
                <a:lumOff val="0"/>
                <a:alphaOff val="0"/>
              </a:schemeClr>
            </a:solidFill>
            <a:round/>
          </a:ln>
        </p:spPr>
        <p:style>
          <a:lnRef idx="2"/>
          <a:fillRef idx="0"/>
          <a:effectRef idx="0"/>
          <a:fontRef idx="minor"/>
        </p:style>
        <p:txBody>
          <a:bodyPr lIns="217800" rIns="171360" tIns="132120" bIns="132120" anchor="ctr"/>
          <a:p>
            <a:pPr algn="ctr">
              <a:lnSpc>
                <a:spcPct val="90000"/>
              </a:lnSpc>
            </a:pPr>
            <a:r>
              <a:rPr b="1" lang="pt-BR" sz="4500" spc="-1" strike="noStrike">
                <a:solidFill>
                  <a:srgbClr val="ffffff"/>
                </a:solidFill>
                <a:uFill>
                  <a:solidFill>
                    <a:srgbClr val="ffffff"/>
                  </a:solidFill>
                </a:uFill>
                <a:latin typeface="Calibri"/>
              </a:rPr>
              <a:t>c)</a:t>
            </a:r>
            <a:endParaRPr b="0" lang="pt-BR" sz="18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374" name="TextShape 1"/>
          <p:cNvSpPr txBox="1"/>
          <p:nvPr/>
        </p:nvSpPr>
        <p:spPr>
          <a:xfrm>
            <a:off x="395640" y="1700640"/>
            <a:ext cx="8388720" cy="4896360"/>
          </a:xfrm>
          <a:prstGeom prst="rect">
            <a:avLst/>
          </a:prstGeom>
          <a:noFill/>
          <a:ln>
            <a:noFill/>
          </a:ln>
        </p:spPr>
        <p:txBody>
          <a:bodyPr/>
          <a:p>
            <a:pPr marL="343080" indent="-342720" algn="just">
              <a:lnSpc>
                <a:spcPct val="100000"/>
              </a:lnSpc>
              <a:buClr>
                <a:srgbClr val="002060"/>
              </a:buClr>
              <a:buFont typeface="Wingdings" charset="2"/>
              <a:buChar char=""/>
            </a:pPr>
            <a:r>
              <a:rPr b="0" lang="pt-BR" sz="3600" spc="-1" strike="noStrike">
                <a:solidFill>
                  <a:srgbClr val="002060"/>
                </a:solidFill>
                <a:uFill>
                  <a:solidFill>
                    <a:srgbClr val="ffffff"/>
                  </a:solidFill>
                </a:uFill>
                <a:latin typeface="Calibri"/>
              </a:rPr>
              <a:t>Limpeza do ar pela filtração ou irradiação com lâmpadas ultravioletas germicidas;</a:t>
            </a:r>
            <a:endParaRPr b="0" lang="pt-BR" sz="3200" spc="-1" strike="noStrike">
              <a:solidFill>
                <a:srgbClr val="000000"/>
              </a:solidFill>
              <a:uFill>
                <a:solidFill>
                  <a:srgbClr val="ffffff"/>
                </a:solidFill>
              </a:uFill>
              <a:latin typeface="Calibri"/>
            </a:endParaRPr>
          </a:p>
          <a:p>
            <a:pPr marL="343080" indent="-342720" algn="just">
              <a:lnSpc>
                <a:spcPct val="100000"/>
              </a:lnSpc>
              <a:buClr>
                <a:srgbClr val="002060"/>
              </a:buClr>
              <a:buFont typeface="Wingdings" charset="2"/>
              <a:buChar char=""/>
            </a:pPr>
            <a:r>
              <a:rPr b="0" lang="pt-BR" sz="3600" spc="-1" strike="noStrike">
                <a:solidFill>
                  <a:srgbClr val="002060"/>
                </a:solidFill>
                <a:uFill>
                  <a:solidFill>
                    <a:srgbClr val="ffffff"/>
                  </a:solidFill>
                </a:uFill>
                <a:latin typeface="Calibri"/>
              </a:rPr>
              <a:t>Direcionamento dos fluxos de ar para prevenir a contaminação de áreas adjacentes, dada a circulação de pessoas com sinais e sintomas sugestivos ou diagnóstico de TB em período de transmissão;</a:t>
            </a:r>
            <a:endParaRPr b="0" lang="pt-BR" sz="3200" spc="-1" strike="noStrike">
              <a:solidFill>
                <a:srgbClr val="000000"/>
              </a:solidFill>
              <a:uFill>
                <a:solidFill>
                  <a:srgbClr val="ffffff"/>
                </a:solidFill>
              </a:uFill>
              <a:latin typeface="Calibri"/>
            </a:endParaRPr>
          </a:p>
        </p:txBody>
      </p:sp>
      <p:sp>
        <p:nvSpPr>
          <p:cNvPr id="375" name="TextShape 2"/>
          <p:cNvSpPr txBox="1"/>
          <p:nvPr/>
        </p:nvSpPr>
        <p:spPr>
          <a:xfrm>
            <a:off x="107640" y="33264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Medidas de engenharia</a:t>
            </a:r>
            <a:endParaRPr b="0" lang="pt-BR" sz="4400" spc="-1" strike="noStrike">
              <a:solidFill>
                <a:srgbClr val="000000"/>
              </a:solidFill>
              <a:uFill>
                <a:solidFill>
                  <a:srgbClr val="ffffff"/>
                </a:solidFill>
              </a:uFill>
              <a:latin typeface="Arial"/>
            </a:endParaRPr>
          </a:p>
        </p:txBody>
      </p:sp>
    </p:spTree>
  </p:cSld>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376" name="TextShape 1"/>
          <p:cNvSpPr txBox="1"/>
          <p:nvPr/>
        </p:nvSpPr>
        <p:spPr>
          <a:xfrm>
            <a:off x="167400" y="1700640"/>
            <a:ext cx="8872920" cy="4896360"/>
          </a:xfrm>
          <a:prstGeom prst="rect">
            <a:avLst/>
          </a:prstGeom>
          <a:noFill/>
          <a:ln>
            <a:noFill/>
          </a:ln>
        </p:spPr>
        <p:txBody>
          <a:bodyPr/>
          <a:p>
            <a:pPr algn="just">
              <a:lnSpc>
                <a:spcPct val="100000"/>
              </a:lnSpc>
            </a:pPr>
            <a:r>
              <a:rPr b="0" lang="pt-BR" sz="3600" spc="-1" strike="noStrike">
                <a:solidFill>
                  <a:srgbClr val="002060"/>
                </a:solidFill>
                <a:uFill>
                  <a:solidFill>
                    <a:srgbClr val="ffffff"/>
                  </a:solidFill>
                </a:uFill>
                <a:latin typeface="Calibri"/>
              </a:rPr>
              <a:t>As forças naturais impulsionam o ar externo através de portas, janelas ou outras aberturas.</a:t>
            </a:r>
            <a:endParaRPr b="0" lang="pt-BR" sz="3200" spc="-1" strike="noStrike">
              <a:solidFill>
                <a:srgbClr val="000000"/>
              </a:solidFill>
              <a:uFill>
                <a:solidFill>
                  <a:srgbClr val="ffffff"/>
                </a:solidFill>
              </a:uFill>
              <a:latin typeface="Calibri"/>
            </a:endParaRPr>
          </a:p>
          <a:p>
            <a:pPr algn="just">
              <a:lnSpc>
                <a:spcPct val="100000"/>
              </a:lnSpc>
            </a:pPr>
            <a:endParaRPr b="0" lang="pt-BR" sz="3200" spc="-1" strike="noStrike">
              <a:solidFill>
                <a:srgbClr val="000000"/>
              </a:solidFill>
              <a:uFill>
                <a:solidFill>
                  <a:srgbClr val="ffffff"/>
                </a:solidFill>
              </a:uFill>
              <a:latin typeface="Calibri"/>
            </a:endParaRPr>
          </a:p>
          <a:p>
            <a:pPr algn="just">
              <a:lnSpc>
                <a:spcPct val="100000"/>
              </a:lnSpc>
            </a:pPr>
            <a:r>
              <a:rPr b="0" lang="pt-BR" sz="3600" spc="-1" strike="noStrike">
                <a:solidFill>
                  <a:srgbClr val="002060"/>
                </a:solidFill>
                <a:uFill>
                  <a:solidFill>
                    <a:srgbClr val="ffffff"/>
                  </a:solidFill>
                </a:uFill>
                <a:latin typeface="Calibri"/>
              </a:rPr>
              <a:t>Geralmente, grandes aberturas geram boa ventilação natural e alcançam altas taxas de troca de ar.</a:t>
            </a:r>
            <a:endParaRPr b="0" lang="pt-BR" sz="3200" spc="-1" strike="noStrike">
              <a:solidFill>
                <a:srgbClr val="000000"/>
              </a:solidFill>
              <a:uFill>
                <a:solidFill>
                  <a:srgbClr val="ffffff"/>
                </a:solidFill>
              </a:uFill>
              <a:latin typeface="Calibri"/>
            </a:endParaRPr>
          </a:p>
          <a:p>
            <a:pPr algn="just">
              <a:lnSpc>
                <a:spcPct val="100000"/>
              </a:lnSpc>
            </a:pPr>
            <a:endParaRPr b="0" lang="pt-BR" sz="3200" spc="-1" strike="noStrike">
              <a:solidFill>
                <a:srgbClr val="000000"/>
              </a:solidFill>
              <a:uFill>
                <a:solidFill>
                  <a:srgbClr val="ffffff"/>
                </a:solidFill>
              </a:uFill>
              <a:latin typeface="Calibri"/>
            </a:endParaRPr>
          </a:p>
          <a:p>
            <a:pPr algn="just">
              <a:lnSpc>
                <a:spcPct val="100000"/>
              </a:lnSpc>
            </a:pPr>
            <a:r>
              <a:rPr b="0" lang="pt-BR" sz="3600" spc="-1" strike="noStrike">
                <a:solidFill>
                  <a:srgbClr val="002060"/>
                </a:solidFill>
                <a:uFill>
                  <a:solidFill>
                    <a:srgbClr val="ffffff"/>
                  </a:solidFill>
                </a:uFill>
                <a:latin typeface="Calibri"/>
              </a:rPr>
              <a:t>A ventilação adequada depende do clima, do projeto de arquitetura e das práticas de trabalho da equipe de saúde.</a:t>
            </a:r>
            <a:endParaRPr b="0" lang="pt-BR" sz="3200" spc="-1" strike="noStrike">
              <a:solidFill>
                <a:srgbClr val="000000"/>
              </a:solidFill>
              <a:uFill>
                <a:solidFill>
                  <a:srgbClr val="ffffff"/>
                </a:solidFill>
              </a:uFill>
              <a:latin typeface="Calibri"/>
            </a:endParaRPr>
          </a:p>
        </p:txBody>
      </p:sp>
      <p:sp>
        <p:nvSpPr>
          <p:cNvPr id="377" name="TextShape 2"/>
          <p:cNvSpPr txBox="1"/>
          <p:nvPr/>
        </p:nvSpPr>
        <p:spPr>
          <a:xfrm>
            <a:off x="107640" y="33264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Ventilação Natural</a:t>
            </a:r>
            <a:endParaRPr b="0" lang="pt-BR" sz="4400" spc="-1" strike="noStrike">
              <a:solidFill>
                <a:srgbClr val="000000"/>
              </a:solidFill>
              <a:uFill>
                <a:solidFill>
                  <a:srgbClr val="ffffff"/>
                </a:solidFill>
              </a:uFill>
              <a:latin typeface="Arial"/>
            </a:endParaRPr>
          </a:p>
        </p:txBody>
      </p:sp>
    </p:spTree>
  </p:cSld>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378" name="TextShape 1"/>
          <p:cNvSpPr txBox="1"/>
          <p:nvPr/>
        </p:nvSpPr>
        <p:spPr>
          <a:xfrm>
            <a:off x="175320" y="1772640"/>
            <a:ext cx="8788680" cy="4896360"/>
          </a:xfrm>
          <a:prstGeom prst="rect">
            <a:avLst/>
          </a:prstGeom>
          <a:noFill/>
          <a:ln>
            <a:noFill/>
          </a:ln>
        </p:spPr>
        <p:txBody>
          <a:bodyPr/>
          <a:p>
            <a:pPr algn="just">
              <a:lnSpc>
                <a:spcPct val="100000"/>
              </a:lnSpc>
            </a:pPr>
            <a:r>
              <a:rPr b="0" lang="pt-BR" sz="3600" spc="-1" strike="noStrike">
                <a:solidFill>
                  <a:srgbClr val="002060"/>
                </a:solidFill>
                <a:uFill>
                  <a:solidFill>
                    <a:srgbClr val="ffffff"/>
                  </a:solidFill>
                </a:uFill>
                <a:latin typeface="Calibri"/>
              </a:rPr>
              <a:t>Uso de ventiladores ou exaustores que podem ser instalados diretamente em janelas, paredes ou em dutos de exaustão.</a:t>
            </a:r>
            <a:endParaRPr b="0" lang="pt-BR" sz="3200" spc="-1" strike="noStrike">
              <a:solidFill>
                <a:srgbClr val="000000"/>
              </a:solidFill>
              <a:uFill>
                <a:solidFill>
                  <a:srgbClr val="ffffff"/>
                </a:solidFill>
              </a:uFill>
              <a:latin typeface="Calibri"/>
            </a:endParaRPr>
          </a:p>
          <a:p>
            <a:pPr algn="just">
              <a:lnSpc>
                <a:spcPct val="100000"/>
              </a:lnSpc>
            </a:pPr>
            <a:endParaRPr b="0" lang="pt-BR" sz="3200" spc="-1" strike="noStrike">
              <a:solidFill>
                <a:srgbClr val="000000"/>
              </a:solidFill>
              <a:uFill>
                <a:solidFill>
                  <a:srgbClr val="ffffff"/>
                </a:solidFill>
              </a:uFill>
              <a:latin typeface="Calibri"/>
            </a:endParaRPr>
          </a:p>
          <a:p>
            <a:pPr algn="just">
              <a:lnSpc>
                <a:spcPct val="100000"/>
              </a:lnSpc>
            </a:pPr>
            <a:r>
              <a:rPr b="0" lang="pt-BR" sz="3600" spc="-1" strike="noStrike">
                <a:solidFill>
                  <a:srgbClr val="002060"/>
                </a:solidFill>
                <a:uFill>
                  <a:solidFill>
                    <a:srgbClr val="ffffff"/>
                  </a:solidFill>
                </a:uFill>
                <a:latin typeface="Calibri"/>
              </a:rPr>
              <a:t>O tipo de ventilação mecânica dependerá do clima e poderá proporcionar a taxa de fluxo e filtração do ar para a área externa, conforme o desejável.</a:t>
            </a:r>
            <a:endParaRPr b="0" lang="pt-BR" sz="3200" spc="-1" strike="noStrike">
              <a:solidFill>
                <a:srgbClr val="000000"/>
              </a:solidFill>
              <a:uFill>
                <a:solidFill>
                  <a:srgbClr val="ffffff"/>
                </a:solidFill>
              </a:uFill>
              <a:latin typeface="Calibri"/>
            </a:endParaRPr>
          </a:p>
        </p:txBody>
      </p:sp>
      <p:sp>
        <p:nvSpPr>
          <p:cNvPr id="379" name="TextShape 2"/>
          <p:cNvSpPr txBox="1"/>
          <p:nvPr/>
        </p:nvSpPr>
        <p:spPr>
          <a:xfrm>
            <a:off x="107640" y="33264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Ventilação Mecânica</a:t>
            </a:r>
            <a:endParaRPr b="0" lang="pt-BR" sz="4400" spc="-1" strike="noStrike">
              <a:solidFill>
                <a:srgbClr val="000000"/>
              </a:solidFill>
              <a:uFill>
                <a:solidFill>
                  <a:srgbClr val="ffffff"/>
                </a:solidFill>
              </a:uFill>
              <a:latin typeface="Arial"/>
            </a:endParaRPr>
          </a:p>
        </p:txBody>
      </p:sp>
    </p:spTree>
  </p:cSld>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380" name="TextShape 1"/>
          <p:cNvSpPr txBox="1"/>
          <p:nvPr/>
        </p:nvSpPr>
        <p:spPr>
          <a:xfrm>
            <a:off x="247320" y="1772640"/>
            <a:ext cx="8644680" cy="4896360"/>
          </a:xfrm>
          <a:prstGeom prst="rect">
            <a:avLst/>
          </a:prstGeom>
          <a:noFill/>
          <a:ln>
            <a:noFill/>
          </a:ln>
        </p:spPr>
        <p:txBody>
          <a:bodyPr/>
          <a:p>
            <a:pPr algn="just">
              <a:lnSpc>
                <a:spcPct val="100000"/>
              </a:lnSpc>
            </a:pPr>
            <a:r>
              <a:rPr b="0" lang="pt-BR" sz="3600" spc="-1" strike="noStrike">
                <a:solidFill>
                  <a:srgbClr val="002060"/>
                </a:solidFill>
                <a:uFill>
                  <a:solidFill>
                    <a:srgbClr val="ffffff"/>
                  </a:solidFill>
                </a:uFill>
                <a:latin typeface="Calibri"/>
              </a:rPr>
              <a:t>Quando a ventilação natural não é suficiente podem ser instalados exaustores para aumentar a taxa de ventilação.</a:t>
            </a:r>
            <a:endParaRPr b="0" lang="pt-BR" sz="3200" spc="-1" strike="noStrike">
              <a:solidFill>
                <a:srgbClr val="000000"/>
              </a:solidFill>
              <a:uFill>
                <a:solidFill>
                  <a:srgbClr val="ffffff"/>
                </a:solidFill>
              </a:uFill>
              <a:latin typeface="Calibri"/>
            </a:endParaRPr>
          </a:p>
          <a:p>
            <a:pPr algn="just">
              <a:lnSpc>
                <a:spcPct val="100000"/>
              </a:lnSpc>
            </a:pPr>
            <a:endParaRPr b="0" lang="pt-BR" sz="3200" spc="-1" strike="noStrike">
              <a:solidFill>
                <a:srgbClr val="000000"/>
              </a:solidFill>
              <a:uFill>
                <a:solidFill>
                  <a:srgbClr val="ffffff"/>
                </a:solidFill>
              </a:uFill>
              <a:latin typeface="Calibri"/>
            </a:endParaRPr>
          </a:p>
          <a:p>
            <a:pPr algn="just">
              <a:lnSpc>
                <a:spcPct val="100000"/>
              </a:lnSpc>
            </a:pPr>
            <a:r>
              <a:rPr b="0" lang="pt-BR" sz="3600" spc="-1" strike="noStrike">
                <a:solidFill>
                  <a:srgbClr val="002060"/>
                </a:solidFill>
                <a:uFill>
                  <a:solidFill>
                    <a:srgbClr val="ffffff"/>
                  </a:solidFill>
                </a:uFill>
                <a:latin typeface="Calibri"/>
              </a:rPr>
              <a:t>Alguns cuidados para garantir que a exaustão do ar, incluindo ventiladores, seja para o exterior são, conhecer a taxa ideal de ventilação, tamanho do ambiente e número de exaustores ideais.</a:t>
            </a:r>
            <a:endParaRPr b="0" lang="pt-BR" sz="3200" spc="-1" strike="noStrike">
              <a:solidFill>
                <a:srgbClr val="000000"/>
              </a:solidFill>
              <a:uFill>
                <a:solidFill>
                  <a:srgbClr val="ffffff"/>
                </a:solidFill>
              </a:uFill>
              <a:latin typeface="Calibri"/>
            </a:endParaRPr>
          </a:p>
        </p:txBody>
      </p:sp>
      <p:sp>
        <p:nvSpPr>
          <p:cNvPr id="381" name="TextShape 2"/>
          <p:cNvSpPr txBox="1"/>
          <p:nvPr/>
        </p:nvSpPr>
        <p:spPr>
          <a:xfrm>
            <a:off x="107640" y="33264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Ventilação Híbrida (método misto)</a:t>
            </a:r>
            <a:endParaRPr b="0" lang="pt-BR" sz="4400" spc="-1" strike="noStrike">
              <a:solidFill>
                <a:srgbClr val="000000"/>
              </a:solidFill>
              <a:uFill>
                <a:solidFill>
                  <a:srgbClr val="ffffff"/>
                </a:solidFill>
              </a:uFill>
              <a:latin typeface="Arial"/>
            </a:endParaRPr>
          </a:p>
        </p:txBody>
      </p:sp>
    </p:spTree>
  </p:cSld>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382" name="TextShape 1"/>
          <p:cNvSpPr txBox="1"/>
          <p:nvPr/>
        </p:nvSpPr>
        <p:spPr>
          <a:xfrm>
            <a:off x="107640" y="33264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Filtragem de ar</a:t>
            </a:r>
            <a:endParaRPr b="0" lang="pt-BR" sz="4400" spc="-1" strike="noStrike">
              <a:solidFill>
                <a:srgbClr val="000000"/>
              </a:solidFill>
              <a:uFill>
                <a:solidFill>
                  <a:srgbClr val="ffffff"/>
                </a:solidFill>
              </a:uFill>
              <a:latin typeface="Arial"/>
            </a:endParaRPr>
          </a:p>
        </p:txBody>
      </p:sp>
      <p:sp>
        <p:nvSpPr>
          <p:cNvPr id="383" name="CustomShape 2"/>
          <p:cNvSpPr/>
          <p:nvPr/>
        </p:nvSpPr>
        <p:spPr>
          <a:xfrm>
            <a:off x="24480" y="6506640"/>
            <a:ext cx="6710040" cy="257760"/>
          </a:xfrm>
          <a:prstGeom prst="rect">
            <a:avLst/>
          </a:prstGeom>
          <a:noFill/>
          <a:ln>
            <a:noFill/>
          </a:ln>
        </p:spPr>
        <p:style>
          <a:lnRef idx="0"/>
          <a:fillRef idx="0"/>
          <a:effectRef idx="0"/>
          <a:fontRef idx="minor"/>
        </p:style>
        <p:txBody>
          <a:bodyPr lIns="90000" rIns="90000" tIns="45000" bIns="45000"/>
          <a:p>
            <a:pPr>
              <a:lnSpc>
                <a:spcPct val="100000"/>
              </a:lnSpc>
            </a:pPr>
            <a:r>
              <a:rPr b="0" lang="pt-BR" sz="1100" spc="-1" strike="noStrike">
                <a:solidFill>
                  <a:srgbClr val="000000"/>
                </a:solidFill>
                <a:uFill>
                  <a:solidFill>
                    <a:srgbClr val="ffffff"/>
                  </a:solidFill>
                </a:uFill>
                <a:latin typeface="Arial"/>
              </a:rPr>
              <a:t>Paula Junqueira, Recomendações para projetos de arquitetura de unidades de saúde que atendem TB.</a:t>
            </a:r>
            <a:endParaRPr b="0" lang="pt-BR" sz="1800" spc="-1" strike="noStrike">
              <a:solidFill>
                <a:srgbClr val="000000"/>
              </a:solidFill>
              <a:uFill>
                <a:solidFill>
                  <a:srgbClr val="ffffff"/>
                </a:solidFill>
              </a:uFill>
              <a:latin typeface="Arial"/>
            </a:endParaRPr>
          </a:p>
        </p:txBody>
      </p:sp>
      <p:sp>
        <p:nvSpPr>
          <p:cNvPr id="384" name="CustomShape 3"/>
          <p:cNvSpPr/>
          <p:nvPr/>
        </p:nvSpPr>
        <p:spPr>
          <a:xfrm>
            <a:off x="179640" y="1411200"/>
            <a:ext cx="4430160" cy="2559600"/>
          </a:xfrm>
          <a:prstGeom prst="rect">
            <a:avLst/>
          </a:prstGeom>
          <a:ln>
            <a:round/>
          </a:ln>
        </p:spPr>
        <p:style>
          <a:lnRef idx="2">
            <a:schemeClr val="accent1"/>
          </a:lnRef>
          <a:fillRef idx="1">
            <a:schemeClr val="lt1"/>
          </a:fillRef>
          <a:effectRef idx="0">
            <a:schemeClr val="accent1"/>
          </a:effectRef>
          <a:fontRef idx="minor"/>
        </p:style>
        <p:txBody>
          <a:bodyPr lIns="90000" rIns="90000" tIns="45000" bIns="45000"/>
          <a:p>
            <a:pPr algn="r">
              <a:lnSpc>
                <a:spcPct val="100000"/>
              </a:lnSpc>
            </a:pPr>
            <a:r>
              <a:rPr b="1" lang="pt-BR" sz="2000" spc="-1" strike="noStrike">
                <a:solidFill>
                  <a:srgbClr val="000000"/>
                </a:solidFill>
                <a:uFill>
                  <a:solidFill>
                    <a:srgbClr val="ffffff"/>
                  </a:solidFill>
                </a:uFill>
                <a:latin typeface="Calibri"/>
              </a:rPr>
              <a:t>Objetivo</a:t>
            </a:r>
            <a:endParaRPr b="0" lang="pt-BR" sz="1800" spc="-1" strike="noStrike">
              <a:solidFill>
                <a:srgbClr val="000000"/>
              </a:solidFill>
              <a:uFill>
                <a:solidFill>
                  <a:srgbClr val="ffffff"/>
                </a:solidFill>
              </a:uFill>
              <a:latin typeface="Arial"/>
            </a:endParaRPr>
          </a:p>
          <a:p>
            <a:pPr algn="r">
              <a:lnSpc>
                <a:spcPct val="100000"/>
              </a:lnSpc>
            </a:pPr>
            <a:endParaRPr b="0" lang="pt-BR" sz="1800" spc="-1" strike="noStrike">
              <a:solidFill>
                <a:srgbClr val="000000"/>
              </a:solidFill>
              <a:uFill>
                <a:solidFill>
                  <a:srgbClr val="ffffff"/>
                </a:solidFill>
              </a:uFill>
              <a:latin typeface="Arial"/>
            </a:endParaRPr>
          </a:p>
          <a:p>
            <a:pPr algn="r">
              <a:lnSpc>
                <a:spcPct val="100000"/>
              </a:lnSpc>
            </a:pPr>
            <a:r>
              <a:rPr b="0" lang="pt-BR" sz="2000" spc="-1" strike="noStrike">
                <a:solidFill>
                  <a:srgbClr val="000000"/>
                </a:solidFill>
                <a:uFill>
                  <a:solidFill>
                    <a:srgbClr val="ffffff"/>
                  </a:solidFill>
                </a:uFill>
                <a:latin typeface="Calibri"/>
              </a:rPr>
              <a:t>Proteger o ambiente externo </a:t>
            </a:r>
            <a:endParaRPr b="0" lang="pt-BR" sz="1800" spc="-1" strike="noStrike">
              <a:solidFill>
                <a:srgbClr val="000000"/>
              </a:solidFill>
              <a:uFill>
                <a:solidFill>
                  <a:srgbClr val="ffffff"/>
                </a:solidFill>
              </a:uFill>
              <a:latin typeface="Arial"/>
            </a:endParaRPr>
          </a:p>
          <a:p>
            <a:pPr algn="r">
              <a:lnSpc>
                <a:spcPct val="100000"/>
              </a:lnSpc>
            </a:pPr>
            <a:r>
              <a:rPr b="0" lang="pt-BR" sz="2000" spc="-1" strike="noStrike">
                <a:solidFill>
                  <a:srgbClr val="000000"/>
                </a:solidFill>
                <a:uFill>
                  <a:solidFill>
                    <a:srgbClr val="ffffff"/>
                  </a:solidFill>
                </a:uFill>
                <a:latin typeface="Calibri"/>
              </a:rPr>
              <a:t>(ex: isolamento de TB)</a:t>
            </a:r>
            <a:endParaRPr b="0" lang="pt-BR" sz="1800" spc="-1" strike="noStrike">
              <a:solidFill>
                <a:srgbClr val="000000"/>
              </a:solidFill>
              <a:uFill>
                <a:solidFill>
                  <a:srgbClr val="ffffff"/>
                </a:solidFill>
              </a:uFill>
              <a:latin typeface="Arial"/>
            </a:endParaRPr>
          </a:p>
          <a:p>
            <a:pPr algn="r">
              <a:lnSpc>
                <a:spcPct val="100000"/>
              </a:lnSpc>
            </a:pPr>
            <a:endParaRPr b="0" lang="pt-BR" sz="1800" spc="-1" strike="noStrike">
              <a:solidFill>
                <a:srgbClr val="000000"/>
              </a:solidFill>
              <a:uFill>
                <a:solidFill>
                  <a:srgbClr val="ffffff"/>
                </a:solidFill>
              </a:uFill>
              <a:latin typeface="Arial"/>
            </a:endParaRPr>
          </a:p>
          <a:p>
            <a:pPr algn="r">
              <a:lnSpc>
                <a:spcPct val="100000"/>
              </a:lnSpc>
            </a:pPr>
            <a:r>
              <a:rPr b="0" lang="pt-BR" sz="2000" spc="-1" strike="noStrike">
                <a:solidFill>
                  <a:srgbClr val="000000"/>
                </a:solidFill>
                <a:uFill>
                  <a:solidFill>
                    <a:srgbClr val="ffffff"/>
                  </a:solidFill>
                </a:uFill>
                <a:latin typeface="Calibri"/>
              </a:rPr>
              <a:t>Proteger o ambiente interno</a:t>
            </a:r>
            <a:endParaRPr b="0" lang="pt-BR" sz="1800" spc="-1" strike="noStrike">
              <a:solidFill>
                <a:srgbClr val="000000"/>
              </a:solidFill>
              <a:uFill>
                <a:solidFill>
                  <a:srgbClr val="ffffff"/>
                </a:solidFill>
              </a:uFill>
              <a:latin typeface="Arial"/>
            </a:endParaRPr>
          </a:p>
          <a:p>
            <a:pPr algn="r">
              <a:lnSpc>
                <a:spcPct val="100000"/>
              </a:lnSpc>
            </a:pPr>
            <a:r>
              <a:rPr b="0" lang="pt-BR" sz="2000" spc="-1" strike="noStrike">
                <a:solidFill>
                  <a:srgbClr val="000000"/>
                </a:solidFill>
                <a:uFill>
                  <a:solidFill>
                    <a:srgbClr val="ffffff"/>
                  </a:solidFill>
                </a:uFill>
                <a:latin typeface="Calibri"/>
              </a:rPr>
              <a:t>(ex: pessoas imunodeficientes)</a:t>
            </a:r>
            <a:endParaRPr b="0" lang="pt-BR" sz="1800" spc="-1" strike="noStrike">
              <a:solidFill>
                <a:srgbClr val="000000"/>
              </a:solidFill>
              <a:uFill>
                <a:solidFill>
                  <a:srgbClr val="ffffff"/>
                </a:solidFill>
              </a:uFill>
              <a:latin typeface="Arial"/>
            </a:endParaRPr>
          </a:p>
          <a:p>
            <a:pPr algn="r">
              <a:lnSpc>
                <a:spcPct val="100000"/>
              </a:lnSpc>
            </a:pPr>
            <a:endParaRPr b="0" lang="pt-BR" sz="1800" spc="-1" strike="noStrike">
              <a:solidFill>
                <a:srgbClr val="000000"/>
              </a:solidFill>
              <a:uFill>
                <a:solidFill>
                  <a:srgbClr val="ffffff"/>
                </a:solidFill>
              </a:uFill>
              <a:latin typeface="Arial"/>
            </a:endParaRPr>
          </a:p>
          <a:p>
            <a:pPr algn="r">
              <a:lnSpc>
                <a:spcPct val="100000"/>
              </a:lnSpc>
            </a:pPr>
            <a:r>
              <a:rPr b="0" lang="pt-BR" sz="2000" spc="-1" strike="noStrike">
                <a:solidFill>
                  <a:srgbClr val="000000"/>
                </a:solidFill>
                <a:uFill>
                  <a:solidFill>
                    <a:srgbClr val="ffffff"/>
                  </a:solidFill>
                </a:uFill>
                <a:latin typeface="Calibri"/>
              </a:rPr>
              <a:t>Proteger o ambiente externo e interno</a:t>
            </a:r>
            <a:endParaRPr b="0" lang="pt-BR" sz="1800" spc="-1" strike="noStrike">
              <a:solidFill>
                <a:srgbClr val="000000"/>
              </a:solidFill>
              <a:uFill>
                <a:solidFill>
                  <a:srgbClr val="ffffff"/>
                </a:solidFill>
              </a:uFill>
              <a:latin typeface="Arial"/>
            </a:endParaRPr>
          </a:p>
        </p:txBody>
      </p:sp>
      <p:sp>
        <p:nvSpPr>
          <p:cNvPr id="385" name="CustomShape 4"/>
          <p:cNvSpPr/>
          <p:nvPr/>
        </p:nvSpPr>
        <p:spPr>
          <a:xfrm>
            <a:off x="5631120" y="1475640"/>
            <a:ext cx="3170520" cy="2635560"/>
          </a:xfrm>
          <a:prstGeom prst="rect">
            <a:avLst/>
          </a:prstGeom>
          <a:ln>
            <a:round/>
          </a:ln>
        </p:spPr>
        <p:style>
          <a:lnRef idx="2">
            <a:schemeClr val="accent1"/>
          </a:lnRef>
          <a:fillRef idx="1">
            <a:schemeClr val="lt1"/>
          </a:fillRef>
          <a:effectRef idx="0">
            <a:schemeClr val="accent1"/>
          </a:effectRef>
          <a:fontRef idx="minor"/>
        </p:style>
        <p:txBody>
          <a:bodyPr lIns="90000" rIns="90000" tIns="45000" bIns="45000"/>
          <a:p>
            <a:pPr>
              <a:lnSpc>
                <a:spcPct val="100000"/>
              </a:lnSpc>
            </a:pPr>
            <a:r>
              <a:rPr b="1" lang="pt-BR" sz="2000" spc="-1" strike="noStrike">
                <a:solidFill>
                  <a:srgbClr val="000000"/>
                </a:solidFill>
                <a:uFill>
                  <a:solidFill>
                    <a:srgbClr val="ffffff"/>
                  </a:solidFill>
                </a:uFill>
                <a:latin typeface="Calibri"/>
              </a:rPr>
              <a:t>Medidas</a:t>
            </a: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nSpc>
                <a:spcPct val="100000"/>
              </a:lnSpc>
            </a:pPr>
            <a:r>
              <a:rPr b="0" lang="pt-BR" sz="2000" spc="-1" strike="noStrike">
                <a:solidFill>
                  <a:srgbClr val="000000"/>
                </a:solidFill>
                <a:uFill>
                  <a:solidFill>
                    <a:srgbClr val="ffffff"/>
                  </a:solidFill>
                </a:uFill>
                <a:latin typeface="Calibri"/>
              </a:rPr>
              <a:t>Filtro Hepa na exaustão </a:t>
            </a: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nSpc>
                <a:spcPct val="100000"/>
              </a:lnSpc>
            </a:pPr>
            <a:r>
              <a:rPr b="0" lang="pt-BR" sz="2000" spc="-1" strike="noStrike">
                <a:solidFill>
                  <a:srgbClr val="000000"/>
                </a:solidFill>
                <a:uFill>
                  <a:solidFill>
                    <a:srgbClr val="ffffff"/>
                  </a:solidFill>
                </a:uFill>
                <a:latin typeface="Calibri"/>
              </a:rPr>
              <a:t>Filtro Hepa no insuflamento</a:t>
            </a: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nSpc>
                <a:spcPct val="100000"/>
              </a:lnSpc>
            </a:pPr>
            <a:r>
              <a:rPr b="0" lang="pt-BR" sz="2000" spc="-1" strike="noStrike">
                <a:solidFill>
                  <a:srgbClr val="000000"/>
                </a:solidFill>
                <a:uFill>
                  <a:solidFill>
                    <a:srgbClr val="ffffff"/>
                  </a:solidFill>
                </a:uFill>
                <a:latin typeface="Calibri"/>
              </a:rPr>
              <a:t>Filtro Hepa na exaustão e no</a:t>
            </a:r>
            <a:endParaRPr b="0" lang="pt-BR" sz="1800" spc="-1" strike="noStrike">
              <a:solidFill>
                <a:srgbClr val="000000"/>
              </a:solidFill>
              <a:uFill>
                <a:solidFill>
                  <a:srgbClr val="ffffff"/>
                </a:solidFill>
              </a:uFill>
              <a:latin typeface="Arial"/>
            </a:endParaRPr>
          </a:p>
          <a:p>
            <a:pPr>
              <a:lnSpc>
                <a:spcPct val="100000"/>
              </a:lnSpc>
            </a:pPr>
            <a:r>
              <a:rPr b="0" lang="pt-BR" sz="2000" spc="-1" strike="noStrike">
                <a:solidFill>
                  <a:srgbClr val="000000"/>
                </a:solidFill>
                <a:uFill>
                  <a:solidFill>
                    <a:srgbClr val="ffffff"/>
                  </a:solidFill>
                </a:uFill>
                <a:latin typeface="Calibri"/>
              </a:rPr>
              <a:t>insuflamento</a:t>
            </a:r>
            <a:endParaRPr b="0" lang="pt-BR" sz="1800" spc="-1" strike="noStrike">
              <a:solidFill>
                <a:srgbClr val="000000"/>
              </a:solidFill>
              <a:uFill>
                <a:solidFill>
                  <a:srgbClr val="ffffff"/>
                </a:solidFill>
              </a:uFill>
              <a:latin typeface="Arial"/>
            </a:endParaRPr>
          </a:p>
        </p:txBody>
      </p:sp>
      <p:sp>
        <p:nvSpPr>
          <p:cNvPr id="386" name="CustomShape 5"/>
          <p:cNvSpPr/>
          <p:nvPr/>
        </p:nvSpPr>
        <p:spPr>
          <a:xfrm>
            <a:off x="1173600" y="4361040"/>
            <a:ext cx="6801120" cy="333720"/>
          </a:xfrm>
          <a:prstGeom prst="rect">
            <a:avLst/>
          </a:prstGeom>
          <a:ln>
            <a:round/>
          </a:ln>
        </p:spPr>
        <p:style>
          <a:lnRef idx="2">
            <a:schemeClr val="accent1"/>
          </a:lnRef>
          <a:fillRef idx="1">
            <a:schemeClr val="lt1"/>
          </a:fillRef>
          <a:effectRef idx="0">
            <a:schemeClr val="accent1"/>
          </a:effectRef>
          <a:fontRef idx="minor"/>
        </p:style>
        <p:txBody>
          <a:bodyPr lIns="90000" rIns="90000" tIns="45000" bIns="45000"/>
          <a:p>
            <a:pPr algn="ctr">
              <a:lnSpc>
                <a:spcPct val="100000"/>
              </a:lnSpc>
            </a:pPr>
            <a:r>
              <a:rPr b="0" lang="pt-BR" sz="1600" spc="-1" strike="noStrike">
                <a:solidFill>
                  <a:srgbClr val="000000"/>
                </a:solidFill>
                <a:uFill>
                  <a:solidFill>
                    <a:srgbClr val="ffffff"/>
                  </a:solidFill>
                </a:uFill>
                <a:latin typeface="Calibri"/>
              </a:rPr>
              <a:t>Obs: Utilizar pré-filtros no insuflamento de ar</a:t>
            </a:r>
            <a:endParaRPr b="0" lang="pt-BR" sz="1800" spc="-1" strike="noStrike">
              <a:solidFill>
                <a:srgbClr val="000000"/>
              </a:solidFill>
              <a:uFill>
                <a:solidFill>
                  <a:srgbClr val="ffffff"/>
                </a:solidFill>
              </a:uFill>
              <a:latin typeface="Arial"/>
            </a:endParaRPr>
          </a:p>
        </p:txBody>
      </p:sp>
      <p:sp>
        <p:nvSpPr>
          <p:cNvPr id="387" name="CustomShape 6"/>
          <p:cNvSpPr/>
          <p:nvPr/>
        </p:nvSpPr>
        <p:spPr>
          <a:xfrm>
            <a:off x="4774320" y="2145240"/>
            <a:ext cx="691200" cy="285480"/>
          </a:xfrm>
          <a:prstGeom prst="rightArrow">
            <a:avLst>
              <a:gd name="adj1" fmla="val 50000"/>
              <a:gd name="adj2" fmla="val 50000"/>
            </a:avLst>
          </a:prstGeom>
          <a:ln>
            <a:round/>
          </a:ln>
        </p:spPr>
        <p:style>
          <a:lnRef idx="2">
            <a:schemeClr val="accent1"/>
          </a:lnRef>
          <a:fillRef idx="1">
            <a:schemeClr val="lt1"/>
          </a:fillRef>
          <a:effectRef idx="0">
            <a:schemeClr val="accent1"/>
          </a:effectRef>
          <a:fontRef idx="minor"/>
        </p:style>
      </p:sp>
      <p:sp>
        <p:nvSpPr>
          <p:cNvPr id="388" name="CustomShape 7"/>
          <p:cNvSpPr/>
          <p:nvPr/>
        </p:nvSpPr>
        <p:spPr>
          <a:xfrm>
            <a:off x="4774320" y="2898360"/>
            <a:ext cx="691200" cy="285480"/>
          </a:xfrm>
          <a:prstGeom prst="rightArrow">
            <a:avLst>
              <a:gd name="adj1" fmla="val 50000"/>
              <a:gd name="adj2" fmla="val 50000"/>
            </a:avLst>
          </a:prstGeom>
          <a:ln>
            <a:round/>
          </a:ln>
        </p:spPr>
        <p:style>
          <a:lnRef idx="2">
            <a:schemeClr val="accent1"/>
          </a:lnRef>
          <a:fillRef idx="1">
            <a:schemeClr val="lt1"/>
          </a:fillRef>
          <a:effectRef idx="0">
            <a:schemeClr val="accent1"/>
          </a:effectRef>
          <a:fontRef idx="minor"/>
        </p:style>
      </p:sp>
      <p:sp>
        <p:nvSpPr>
          <p:cNvPr id="389" name="CustomShape 8"/>
          <p:cNvSpPr/>
          <p:nvPr/>
        </p:nvSpPr>
        <p:spPr>
          <a:xfrm>
            <a:off x="4754520" y="3665880"/>
            <a:ext cx="691200" cy="285480"/>
          </a:xfrm>
          <a:prstGeom prst="rightArrow">
            <a:avLst>
              <a:gd name="adj1" fmla="val 50000"/>
              <a:gd name="adj2" fmla="val 50000"/>
            </a:avLst>
          </a:prstGeom>
          <a:ln>
            <a:round/>
          </a:ln>
        </p:spPr>
        <p:style>
          <a:lnRef idx="2">
            <a:schemeClr val="accent1"/>
          </a:lnRef>
          <a:fillRef idx="1">
            <a:schemeClr val="lt1"/>
          </a:fillRef>
          <a:effectRef idx="0">
            <a:schemeClr val="accent1"/>
          </a:effectRef>
          <a:fontRef idx="minor"/>
        </p:style>
      </p:sp>
      <p:pic>
        <p:nvPicPr>
          <p:cNvPr id="390" name="Imagem 9" descr=""/>
          <p:cNvPicPr/>
          <p:nvPr/>
        </p:nvPicPr>
        <p:blipFill>
          <a:blip r:embed="rId1"/>
          <a:stretch/>
        </p:blipFill>
        <p:spPr>
          <a:xfrm>
            <a:off x="2179080" y="4815000"/>
            <a:ext cx="1762200" cy="1638000"/>
          </a:xfrm>
          <a:prstGeom prst="rect">
            <a:avLst/>
          </a:prstGeom>
          <a:ln>
            <a:round/>
          </a:ln>
        </p:spPr>
      </p:pic>
      <p:sp>
        <p:nvSpPr>
          <p:cNvPr id="391" name="CustomShape 9"/>
          <p:cNvSpPr/>
          <p:nvPr/>
        </p:nvSpPr>
        <p:spPr>
          <a:xfrm>
            <a:off x="495000" y="4965480"/>
            <a:ext cx="1510560" cy="516600"/>
          </a:xfrm>
          <a:prstGeom prst="rect">
            <a:avLst/>
          </a:prstGeom>
          <a:ln>
            <a:round/>
          </a:ln>
        </p:spPr>
        <p:style>
          <a:lnRef idx="2">
            <a:schemeClr val="accent1"/>
          </a:lnRef>
          <a:fillRef idx="1">
            <a:schemeClr val="lt1"/>
          </a:fillRef>
          <a:effectRef idx="0">
            <a:schemeClr val="accent1"/>
          </a:effectRef>
          <a:fontRef idx="minor"/>
        </p:style>
        <p:txBody>
          <a:bodyPr lIns="90000" rIns="90000" tIns="45000" bIns="45000"/>
          <a:p>
            <a:pPr algn="r">
              <a:lnSpc>
                <a:spcPct val="100000"/>
              </a:lnSpc>
            </a:pPr>
            <a:r>
              <a:rPr b="0" lang="pt-BR" sz="1400" spc="-1" strike="noStrike">
                <a:solidFill>
                  <a:srgbClr val="4f6228"/>
                </a:solidFill>
                <a:uFill>
                  <a:solidFill>
                    <a:srgbClr val="ffffff"/>
                  </a:solidFill>
                </a:uFill>
                <a:latin typeface="Calibri"/>
              </a:rPr>
              <a:t>ar </a:t>
            </a:r>
            <a:endParaRPr b="0" lang="pt-BR" sz="1800" spc="-1" strike="noStrike">
              <a:solidFill>
                <a:srgbClr val="000000"/>
              </a:solidFill>
              <a:uFill>
                <a:solidFill>
                  <a:srgbClr val="ffffff"/>
                </a:solidFill>
              </a:uFill>
              <a:latin typeface="Arial"/>
            </a:endParaRPr>
          </a:p>
          <a:p>
            <a:pPr algn="r">
              <a:lnSpc>
                <a:spcPct val="100000"/>
              </a:lnSpc>
            </a:pPr>
            <a:r>
              <a:rPr b="0" lang="pt-BR" sz="1400" spc="-1" strike="noStrike">
                <a:solidFill>
                  <a:srgbClr val="4f6228"/>
                </a:solidFill>
                <a:uFill>
                  <a:solidFill>
                    <a:srgbClr val="ffffff"/>
                  </a:solidFill>
                </a:uFill>
                <a:latin typeface="Calibri"/>
              </a:rPr>
              <a:t>contaminado</a:t>
            </a:r>
            <a:endParaRPr b="0" lang="pt-BR" sz="1800" spc="-1" strike="noStrike">
              <a:solidFill>
                <a:srgbClr val="000000"/>
              </a:solidFill>
              <a:uFill>
                <a:solidFill>
                  <a:srgbClr val="ffffff"/>
                </a:solidFill>
              </a:uFill>
              <a:latin typeface="Arial"/>
            </a:endParaRPr>
          </a:p>
        </p:txBody>
      </p:sp>
      <p:sp>
        <p:nvSpPr>
          <p:cNvPr id="392" name="CustomShape 10"/>
          <p:cNvSpPr/>
          <p:nvPr/>
        </p:nvSpPr>
        <p:spPr>
          <a:xfrm>
            <a:off x="4079160" y="5412960"/>
            <a:ext cx="838440" cy="516600"/>
          </a:xfrm>
          <a:prstGeom prst="rect">
            <a:avLst/>
          </a:prstGeom>
          <a:ln>
            <a:round/>
          </a:ln>
        </p:spPr>
        <p:style>
          <a:lnRef idx="2">
            <a:schemeClr val="accent1"/>
          </a:lnRef>
          <a:fillRef idx="1">
            <a:schemeClr val="lt1"/>
          </a:fillRef>
          <a:effectRef idx="0">
            <a:schemeClr val="accent1"/>
          </a:effectRef>
          <a:fontRef idx="minor"/>
        </p:style>
        <p:txBody>
          <a:bodyPr lIns="90000" rIns="90000" tIns="45000" bIns="45000"/>
          <a:p>
            <a:pPr>
              <a:lnSpc>
                <a:spcPct val="100000"/>
              </a:lnSpc>
            </a:pPr>
            <a:r>
              <a:rPr b="0" lang="pt-BR" sz="1400" spc="-1" strike="noStrike">
                <a:solidFill>
                  <a:srgbClr val="558ed5"/>
                </a:solidFill>
                <a:uFill>
                  <a:solidFill>
                    <a:srgbClr val="ffffff"/>
                  </a:solidFill>
                </a:uFill>
                <a:latin typeface="Calibri"/>
              </a:rPr>
              <a:t>ar </a:t>
            </a:r>
            <a:endParaRPr b="0" lang="pt-BR" sz="1800" spc="-1" strike="noStrike">
              <a:solidFill>
                <a:srgbClr val="000000"/>
              </a:solidFill>
              <a:uFill>
                <a:solidFill>
                  <a:srgbClr val="ffffff"/>
                </a:solidFill>
              </a:uFill>
              <a:latin typeface="Arial"/>
            </a:endParaRPr>
          </a:p>
          <a:p>
            <a:pPr>
              <a:lnSpc>
                <a:spcPct val="100000"/>
              </a:lnSpc>
            </a:pPr>
            <a:r>
              <a:rPr b="0" lang="pt-BR" sz="1400" spc="-1" strike="noStrike">
                <a:solidFill>
                  <a:srgbClr val="558ed5"/>
                </a:solidFill>
                <a:uFill>
                  <a:solidFill>
                    <a:srgbClr val="ffffff"/>
                  </a:solidFill>
                </a:uFill>
                <a:latin typeface="Calibri"/>
              </a:rPr>
              <a:t>limpo</a:t>
            </a:r>
            <a:endParaRPr b="0" lang="pt-BR" sz="1800" spc="-1" strike="noStrike">
              <a:solidFill>
                <a:srgbClr val="000000"/>
              </a:solidFill>
              <a:uFill>
                <a:solidFill>
                  <a:srgbClr val="ffffff"/>
                </a:solidFill>
              </a:uFill>
              <a:latin typeface="Arial"/>
            </a:endParaRPr>
          </a:p>
        </p:txBody>
      </p:sp>
      <p:sp>
        <p:nvSpPr>
          <p:cNvPr id="393" name="CustomShape 11"/>
          <p:cNvSpPr/>
          <p:nvPr/>
        </p:nvSpPr>
        <p:spPr>
          <a:xfrm>
            <a:off x="104760" y="6059160"/>
            <a:ext cx="1900800" cy="303480"/>
          </a:xfrm>
          <a:prstGeom prst="rect">
            <a:avLst/>
          </a:prstGeom>
          <a:ln>
            <a:round/>
          </a:ln>
        </p:spPr>
        <p:style>
          <a:lnRef idx="2">
            <a:schemeClr val="accent1"/>
          </a:lnRef>
          <a:fillRef idx="1">
            <a:schemeClr val="lt1"/>
          </a:fillRef>
          <a:effectRef idx="0">
            <a:schemeClr val="accent1"/>
          </a:effectRef>
          <a:fontRef idx="minor"/>
        </p:style>
        <p:txBody>
          <a:bodyPr lIns="90000" rIns="90000" tIns="45000" bIns="45000"/>
          <a:p>
            <a:pPr>
              <a:lnSpc>
                <a:spcPct val="100000"/>
              </a:lnSpc>
            </a:pPr>
            <a:r>
              <a:rPr b="0" lang="pt-BR" sz="1400" spc="-1" strike="noStrike">
                <a:solidFill>
                  <a:srgbClr val="000000"/>
                </a:solidFill>
                <a:uFill>
                  <a:solidFill>
                    <a:srgbClr val="ffffff"/>
                  </a:solidFill>
                </a:uFill>
                <a:latin typeface="Calibri"/>
              </a:rPr>
              <a:t>FILTRO HEPA – 99,97%</a:t>
            </a:r>
            <a:endParaRPr b="0" lang="pt-BR" sz="1800" spc="-1" strike="noStrike">
              <a:solidFill>
                <a:srgbClr val="000000"/>
              </a:solidFill>
              <a:uFill>
                <a:solidFill>
                  <a:srgbClr val="ffffff"/>
                </a:solidFill>
              </a:uFill>
              <a:latin typeface="Arial"/>
            </a:endParaRPr>
          </a:p>
        </p:txBody>
      </p:sp>
      <p:sp>
        <p:nvSpPr>
          <p:cNvPr id="394" name="CustomShape 12"/>
          <p:cNvSpPr/>
          <p:nvPr/>
        </p:nvSpPr>
        <p:spPr>
          <a:xfrm>
            <a:off x="5106960" y="4965480"/>
            <a:ext cx="3760560" cy="1307160"/>
          </a:xfrm>
          <a:prstGeom prst="rect">
            <a:avLst/>
          </a:prstGeom>
          <a:ln>
            <a:round/>
          </a:ln>
        </p:spPr>
        <p:style>
          <a:lnRef idx="2">
            <a:schemeClr val="accent1"/>
          </a:lnRef>
          <a:fillRef idx="1">
            <a:schemeClr val="lt1"/>
          </a:fillRef>
          <a:effectRef idx="0">
            <a:schemeClr val="accent1"/>
          </a:effectRef>
          <a:fontRef idx="minor"/>
        </p:style>
        <p:txBody>
          <a:bodyPr lIns="90000" rIns="90000" tIns="45000" bIns="45000"/>
          <a:p>
            <a:pPr algn="just">
              <a:lnSpc>
                <a:spcPct val="100000"/>
              </a:lnSpc>
            </a:pPr>
            <a:r>
              <a:rPr b="0" lang="pt-BR" sz="1600" spc="-1" strike="noStrike">
                <a:solidFill>
                  <a:srgbClr val="000000"/>
                </a:solidFill>
                <a:uFill>
                  <a:solidFill>
                    <a:srgbClr val="ffffff"/>
                  </a:solidFill>
                </a:uFill>
                <a:latin typeface="Calibri"/>
              </a:rPr>
              <a:t>O filtro HEPA é indicado para os locais onde não é possível a exaustão do ar para as áreas externas sem comprometer a saúde de terceiros. Além do alto custo, requer manutenção periódica.</a:t>
            </a:r>
            <a:endParaRPr b="0" lang="pt-BR" sz="1800" spc="-1" strike="noStrike">
              <a:solidFill>
                <a:srgbClr val="000000"/>
              </a:solidFill>
              <a:uFill>
                <a:solidFill>
                  <a:srgbClr val="ffffff"/>
                </a:solidFill>
              </a:uFill>
              <a:latin typeface="Arial"/>
            </a:endParaRPr>
          </a:p>
        </p:txBody>
      </p:sp>
    </p:spTree>
  </p:cSld>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395" name="TextShape 1"/>
          <p:cNvSpPr txBox="1"/>
          <p:nvPr/>
        </p:nvSpPr>
        <p:spPr>
          <a:xfrm>
            <a:off x="179640" y="1124640"/>
            <a:ext cx="8716680" cy="4608000"/>
          </a:xfrm>
          <a:prstGeom prst="rect">
            <a:avLst/>
          </a:prstGeom>
          <a:noFill/>
          <a:ln>
            <a:noFill/>
          </a:ln>
        </p:spPr>
        <p:txBody>
          <a:bodyPr anchor="ctr"/>
          <a:p>
            <a:pPr algn="just">
              <a:lnSpc>
                <a:spcPct val="100000"/>
              </a:lnSpc>
            </a:pPr>
            <a:r>
              <a:rPr b="1" lang="pt-BR" sz="4800" spc="-1" strike="noStrike">
                <a:solidFill>
                  <a:srgbClr val="002060"/>
                </a:solidFill>
                <a:uFill>
                  <a:solidFill>
                    <a:srgbClr val="ffffff"/>
                  </a:solidFill>
                </a:uFill>
                <a:latin typeface="Calibri"/>
              </a:rPr>
              <a:t>Recomendações para ambientes onde circulam pessoas com sinais e sintomas sugestivos ou com diagnóstico de TB</a:t>
            </a:r>
            <a:endParaRPr b="0" lang="pt-BR" sz="4400" spc="-1" strike="noStrike">
              <a:solidFill>
                <a:srgbClr val="000000"/>
              </a:solidFill>
              <a:uFill>
                <a:solidFill>
                  <a:srgbClr val="ffffff"/>
                </a:solidFill>
              </a:uFill>
              <a:latin typeface="Arial"/>
            </a:endParaRPr>
          </a:p>
        </p:txBody>
      </p:sp>
    </p:spTree>
  </p:cSld>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396" name="TextShape 1"/>
          <p:cNvSpPr txBox="1"/>
          <p:nvPr/>
        </p:nvSpPr>
        <p:spPr>
          <a:xfrm>
            <a:off x="108360" y="5301360"/>
            <a:ext cx="8927640" cy="1326960"/>
          </a:xfrm>
          <a:prstGeom prst="rect">
            <a:avLst/>
          </a:prstGeom>
          <a:noFill/>
          <a:ln>
            <a:noFill/>
          </a:ln>
        </p:spPr>
        <p:txBody>
          <a:bodyPr/>
          <a:p>
            <a:pPr marL="343080" indent="-342720" algn="just">
              <a:lnSpc>
                <a:spcPct val="100000"/>
              </a:lnSpc>
              <a:buClr>
                <a:srgbClr val="002060"/>
              </a:buClr>
              <a:buFont typeface="Wingdings" charset="2"/>
              <a:buChar char=""/>
            </a:pPr>
            <a:r>
              <a:rPr b="0" lang="pt-BR" sz="3200" spc="-1" strike="noStrike">
                <a:solidFill>
                  <a:srgbClr val="002060"/>
                </a:solidFill>
                <a:uFill>
                  <a:solidFill>
                    <a:srgbClr val="ffffff"/>
                  </a:solidFill>
                </a:uFill>
                <a:latin typeface="Calibri"/>
              </a:rPr>
              <a:t>Luz natural, desejável incidência de radiação solar;</a:t>
            </a:r>
            <a:endParaRPr b="0" lang="pt-BR" sz="3200" spc="-1" strike="noStrike">
              <a:solidFill>
                <a:srgbClr val="000000"/>
              </a:solidFill>
              <a:uFill>
                <a:solidFill>
                  <a:srgbClr val="ffffff"/>
                </a:solidFill>
              </a:uFill>
              <a:latin typeface="Calibri"/>
            </a:endParaRPr>
          </a:p>
          <a:p>
            <a:pPr marL="343080" indent="-342720" algn="just">
              <a:lnSpc>
                <a:spcPct val="100000"/>
              </a:lnSpc>
              <a:buClr>
                <a:srgbClr val="002060"/>
              </a:buClr>
              <a:buFont typeface="Wingdings" charset="2"/>
              <a:buChar char=""/>
            </a:pPr>
            <a:r>
              <a:rPr b="0" lang="pt-BR" sz="3200" spc="-1" strike="noStrike">
                <a:solidFill>
                  <a:srgbClr val="002060"/>
                </a:solidFill>
                <a:uFill>
                  <a:solidFill>
                    <a:srgbClr val="ffffff"/>
                  </a:solidFill>
                </a:uFill>
                <a:latin typeface="Calibri"/>
              </a:rPr>
              <a:t>Ambiente ventilado.</a:t>
            </a:r>
            <a:endParaRPr b="0" lang="pt-BR" sz="3200" spc="-1" strike="noStrike">
              <a:solidFill>
                <a:srgbClr val="000000"/>
              </a:solidFill>
              <a:uFill>
                <a:solidFill>
                  <a:srgbClr val="ffffff"/>
                </a:solidFill>
              </a:uFill>
              <a:latin typeface="Calibri"/>
            </a:endParaRPr>
          </a:p>
        </p:txBody>
      </p:sp>
      <p:sp>
        <p:nvSpPr>
          <p:cNvPr id="397" name="TextShape 2"/>
          <p:cNvSpPr txBox="1"/>
          <p:nvPr/>
        </p:nvSpPr>
        <p:spPr>
          <a:xfrm>
            <a:off x="107640" y="33264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Salas de espera</a:t>
            </a:r>
            <a:endParaRPr b="0" lang="pt-BR" sz="4400" spc="-1" strike="noStrike">
              <a:solidFill>
                <a:srgbClr val="000000"/>
              </a:solidFill>
              <a:uFill>
                <a:solidFill>
                  <a:srgbClr val="ffffff"/>
                </a:solidFill>
              </a:uFill>
              <a:latin typeface="Arial"/>
            </a:endParaRPr>
          </a:p>
        </p:txBody>
      </p:sp>
      <p:pic>
        <p:nvPicPr>
          <p:cNvPr id="398" name="Imagem 4" descr=""/>
          <p:cNvPicPr/>
          <p:nvPr/>
        </p:nvPicPr>
        <p:blipFill>
          <a:blip r:embed="rId1"/>
          <a:stretch/>
        </p:blipFill>
        <p:spPr>
          <a:xfrm>
            <a:off x="539640" y="1475640"/>
            <a:ext cx="2746440" cy="1800000"/>
          </a:xfrm>
          <a:prstGeom prst="rect">
            <a:avLst/>
          </a:prstGeom>
          <a:ln>
            <a:noFill/>
          </a:ln>
        </p:spPr>
      </p:pic>
      <p:pic>
        <p:nvPicPr>
          <p:cNvPr id="399" name="Imagem 5" descr=""/>
          <p:cNvPicPr/>
          <p:nvPr/>
        </p:nvPicPr>
        <p:blipFill>
          <a:blip r:embed="rId2"/>
          <a:stretch/>
        </p:blipFill>
        <p:spPr>
          <a:xfrm>
            <a:off x="3509640" y="1533960"/>
            <a:ext cx="2857320" cy="1599840"/>
          </a:xfrm>
          <a:prstGeom prst="rect">
            <a:avLst/>
          </a:prstGeom>
          <a:ln>
            <a:noFill/>
          </a:ln>
        </p:spPr>
      </p:pic>
      <p:pic>
        <p:nvPicPr>
          <p:cNvPr id="400" name="Imagem 6" descr=""/>
          <p:cNvPicPr/>
          <p:nvPr/>
        </p:nvPicPr>
        <p:blipFill>
          <a:blip r:embed="rId3"/>
          <a:stretch/>
        </p:blipFill>
        <p:spPr>
          <a:xfrm>
            <a:off x="1331640" y="3480120"/>
            <a:ext cx="2857320" cy="1599840"/>
          </a:xfrm>
          <a:prstGeom prst="rect">
            <a:avLst/>
          </a:prstGeom>
          <a:ln>
            <a:noFill/>
          </a:ln>
        </p:spPr>
      </p:pic>
      <p:pic>
        <p:nvPicPr>
          <p:cNvPr id="401" name="Imagem 7" descr=""/>
          <p:cNvPicPr/>
          <p:nvPr/>
        </p:nvPicPr>
        <p:blipFill>
          <a:blip r:embed="rId4"/>
          <a:stretch/>
        </p:blipFill>
        <p:spPr>
          <a:xfrm>
            <a:off x="6590160" y="1486440"/>
            <a:ext cx="2363400" cy="1772280"/>
          </a:xfrm>
          <a:prstGeom prst="rect">
            <a:avLst/>
          </a:prstGeom>
          <a:ln>
            <a:noFill/>
          </a:ln>
        </p:spPr>
      </p:pic>
      <p:pic>
        <p:nvPicPr>
          <p:cNvPr id="402" name="Imagem 9" descr=""/>
          <p:cNvPicPr/>
          <p:nvPr/>
        </p:nvPicPr>
        <p:blipFill>
          <a:blip r:embed="rId5"/>
          <a:stretch/>
        </p:blipFill>
        <p:spPr>
          <a:xfrm>
            <a:off x="5076000" y="3511800"/>
            <a:ext cx="2857320" cy="1599840"/>
          </a:xfrm>
          <a:prstGeom prst="rect">
            <a:avLst/>
          </a:prstGeom>
          <a:ln>
            <a:noFill/>
          </a:ln>
        </p:spPr>
      </p:pic>
    </p:spTree>
  </p:cSld>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403" name="TextShape 1"/>
          <p:cNvSpPr txBox="1"/>
          <p:nvPr/>
        </p:nvSpPr>
        <p:spPr>
          <a:xfrm>
            <a:off x="108360" y="5301360"/>
            <a:ext cx="8927640" cy="1326960"/>
          </a:xfrm>
          <a:prstGeom prst="rect">
            <a:avLst/>
          </a:prstGeom>
          <a:noFill/>
          <a:ln>
            <a:noFill/>
          </a:ln>
        </p:spPr>
        <p:txBody>
          <a:bodyPr/>
          <a:p>
            <a:pPr marL="343080" indent="-342720" algn="just">
              <a:lnSpc>
                <a:spcPct val="100000"/>
              </a:lnSpc>
              <a:buClr>
                <a:srgbClr val="002060"/>
              </a:buClr>
              <a:buFont typeface="Wingdings" charset="2"/>
              <a:buChar char=""/>
            </a:pPr>
            <a:r>
              <a:rPr b="0" lang="pt-BR" sz="3200" spc="-1" strike="noStrike">
                <a:solidFill>
                  <a:srgbClr val="002060"/>
                </a:solidFill>
                <a:uFill>
                  <a:solidFill>
                    <a:srgbClr val="ffffff"/>
                  </a:solidFill>
                </a:uFill>
                <a:latin typeface="Calibri"/>
              </a:rPr>
              <a:t>Ambiente externo;</a:t>
            </a:r>
            <a:endParaRPr b="0" lang="pt-BR" sz="3200" spc="-1" strike="noStrike">
              <a:solidFill>
                <a:srgbClr val="000000"/>
              </a:solidFill>
              <a:uFill>
                <a:solidFill>
                  <a:srgbClr val="ffffff"/>
                </a:solidFill>
              </a:uFill>
              <a:latin typeface="Calibri"/>
            </a:endParaRPr>
          </a:p>
          <a:p>
            <a:pPr marL="343080" indent="-342720" algn="just">
              <a:lnSpc>
                <a:spcPct val="100000"/>
              </a:lnSpc>
              <a:buClr>
                <a:srgbClr val="002060"/>
              </a:buClr>
              <a:buFont typeface="Wingdings" charset="2"/>
              <a:buChar char=""/>
            </a:pPr>
            <a:r>
              <a:rPr b="0" lang="pt-BR" sz="3200" spc="-1" strike="noStrike">
                <a:solidFill>
                  <a:srgbClr val="002060"/>
                </a:solidFill>
                <a:uFill>
                  <a:solidFill>
                    <a:srgbClr val="ffffff"/>
                  </a:solidFill>
                </a:uFill>
                <a:latin typeface="Calibri"/>
              </a:rPr>
              <a:t>Insolação direta.</a:t>
            </a:r>
            <a:endParaRPr b="0" lang="pt-BR" sz="3200" spc="-1" strike="noStrike">
              <a:solidFill>
                <a:srgbClr val="000000"/>
              </a:solidFill>
              <a:uFill>
                <a:solidFill>
                  <a:srgbClr val="ffffff"/>
                </a:solidFill>
              </a:uFill>
              <a:latin typeface="Calibri"/>
            </a:endParaRPr>
          </a:p>
        </p:txBody>
      </p:sp>
      <p:sp>
        <p:nvSpPr>
          <p:cNvPr id="404" name="TextShape 2"/>
          <p:cNvSpPr txBox="1"/>
          <p:nvPr/>
        </p:nvSpPr>
        <p:spPr>
          <a:xfrm>
            <a:off x="107640" y="33264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Coleta de escarro</a:t>
            </a:r>
            <a:endParaRPr b="0" lang="pt-BR" sz="4400" spc="-1" strike="noStrike">
              <a:solidFill>
                <a:srgbClr val="000000"/>
              </a:solidFill>
              <a:uFill>
                <a:solidFill>
                  <a:srgbClr val="ffffff"/>
                </a:solidFill>
              </a:uFill>
              <a:latin typeface="Arial"/>
            </a:endParaRPr>
          </a:p>
        </p:txBody>
      </p:sp>
      <p:pic>
        <p:nvPicPr>
          <p:cNvPr id="405" name="Picture 2" descr=""/>
          <p:cNvPicPr/>
          <p:nvPr/>
        </p:nvPicPr>
        <p:blipFill>
          <a:blip r:embed="rId1"/>
          <a:stretch/>
        </p:blipFill>
        <p:spPr>
          <a:xfrm>
            <a:off x="1968480" y="1523160"/>
            <a:ext cx="5207760" cy="3672000"/>
          </a:xfrm>
          <a:prstGeom prst="rect">
            <a:avLst/>
          </a:prstGeom>
          <a:ln w="9360">
            <a:noFill/>
          </a:ln>
        </p:spPr>
      </p:pic>
    </p:spTree>
  </p:cSld>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406" name="TextShape 1"/>
          <p:cNvSpPr txBox="1"/>
          <p:nvPr/>
        </p:nvSpPr>
        <p:spPr>
          <a:xfrm>
            <a:off x="107640" y="33264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Unidade Básica de Saúde</a:t>
            </a:r>
            <a:endParaRPr b="0" lang="pt-BR" sz="4400" spc="-1" strike="noStrike">
              <a:solidFill>
                <a:srgbClr val="000000"/>
              </a:solidFill>
              <a:uFill>
                <a:solidFill>
                  <a:srgbClr val="ffffff"/>
                </a:solidFill>
              </a:uFill>
              <a:latin typeface="Arial"/>
            </a:endParaRPr>
          </a:p>
        </p:txBody>
      </p:sp>
      <p:pic>
        <p:nvPicPr>
          <p:cNvPr id="407" name="Picture 2" descr=""/>
          <p:cNvPicPr/>
          <p:nvPr/>
        </p:nvPicPr>
        <p:blipFill>
          <a:blip r:embed="rId1"/>
          <a:stretch/>
        </p:blipFill>
        <p:spPr>
          <a:xfrm>
            <a:off x="395640" y="1628640"/>
            <a:ext cx="3960000" cy="4324680"/>
          </a:xfrm>
          <a:prstGeom prst="rect">
            <a:avLst/>
          </a:prstGeom>
          <a:ln w="9360">
            <a:noFill/>
          </a:ln>
        </p:spPr>
      </p:pic>
      <p:pic>
        <p:nvPicPr>
          <p:cNvPr id="408" name="Picture 3" descr=""/>
          <p:cNvPicPr/>
          <p:nvPr/>
        </p:nvPicPr>
        <p:blipFill>
          <a:blip r:embed="rId2"/>
          <a:stretch/>
        </p:blipFill>
        <p:spPr>
          <a:xfrm>
            <a:off x="4644000" y="2421000"/>
            <a:ext cx="4119120" cy="3096000"/>
          </a:xfrm>
          <a:prstGeom prst="rect">
            <a:avLst/>
          </a:prstGeom>
          <a:ln w="9360">
            <a:noFill/>
          </a:ln>
        </p:spPr>
      </p:pic>
      <p:sp>
        <p:nvSpPr>
          <p:cNvPr id="409" name="CustomShape 2"/>
          <p:cNvSpPr/>
          <p:nvPr/>
        </p:nvSpPr>
        <p:spPr>
          <a:xfrm>
            <a:off x="2402280" y="6453360"/>
            <a:ext cx="6710040" cy="257760"/>
          </a:xfrm>
          <a:prstGeom prst="rect">
            <a:avLst/>
          </a:prstGeom>
          <a:noFill/>
          <a:ln>
            <a:noFill/>
          </a:ln>
        </p:spPr>
        <p:style>
          <a:lnRef idx="0"/>
          <a:fillRef idx="0"/>
          <a:effectRef idx="0"/>
          <a:fontRef idx="minor"/>
        </p:style>
        <p:txBody>
          <a:bodyPr lIns="90000" rIns="90000" tIns="45000" bIns="45000"/>
          <a:p>
            <a:pPr>
              <a:lnSpc>
                <a:spcPct val="100000"/>
              </a:lnSpc>
            </a:pPr>
            <a:r>
              <a:rPr b="0" lang="pt-BR" sz="1100" spc="-1" strike="noStrike">
                <a:solidFill>
                  <a:srgbClr val="000000"/>
                </a:solidFill>
                <a:uFill>
                  <a:solidFill>
                    <a:srgbClr val="ffffff"/>
                  </a:solidFill>
                </a:uFill>
                <a:latin typeface="Arial"/>
              </a:rPr>
              <a:t>Paula Junqueira, Recomendações para projetos de arquitetura de unidades de saúde que atendem TB.</a:t>
            </a:r>
            <a:endParaRPr b="0" lang="pt-BR" sz="1800" spc="-1" strike="noStrike">
              <a:solidFill>
                <a:srgbClr val="000000"/>
              </a:solidFill>
              <a:uFill>
                <a:solidFill>
                  <a:srgbClr val="ffffff"/>
                </a:solidFill>
              </a:uFill>
              <a:latin typeface="Arial"/>
            </a:endParaRPr>
          </a:p>
        </p:txBody>
      </p:sp>
    </p:spTree>
  </p:cSld>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410" name="TextShape 1"/>
          <p:cNvSpPr txBox="1"/>
          <p:nvPr/>
        </p:nvSpPr>
        <p:spPr>
          <a:xfrm>
            <a:off x="107640" y="332640"/>
            <a:ext cx="8932680" cy="1439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Exemplos de consultórios para o atendimento de pessoas com TB</a:t>
            </a:r>
            <a:endParaRPr b="0" lang="pt-BR" sz="4400" spc="-1" strike="noStrike">
              <a:solidFill>
                <a:srgbClr val="000000"/>
              </a:solidFill>
              <a:uFill>
                <a:solidFill>
                  <a:srgbClr val="ffffff"/>
                </a:solidFill>
              </a:uFill>
              <a:latin typeface="Arial"/>
            </a:endParaRPr>
          </a:p>
        </p:txBody>
      </p:sp>
      <p:pic>
        <p:nvPicPr>
          <p:cNvPr id="411" name="Imagem 6" descr=""/>
          <p:cNvPicPr/>
          <p:nvPr/>
        </p:nvPicPr>
        <p:blipFill>
          <a:blip r:embed="rId1"/>
          <a:stretch/>
        </p:blipFill>
        <p:spPr>
          <a:xfrm>
            <a:off x="395640" y="3069000"/>
            <a:ext cx="3137760" cy="2088000"/>
          </a:xfrm>
          <a:prstGeom prst="rect">
            <a:avLst/>
          </a:prstGeom>
          <a:ln>
            <a:noFill/>
          </a:ln>
        </p:spPr>
      </p:pic>
      <p:pic>
        <p:nvPicPr>
          <p:cNvPr id="412" name="Imagem 2" descr=""/>
          <p:cNvPicPr/>
          <p:nvPr/>
        </p:nvPicPr>
        <p:blipFill>
          <a:blip r:embed="rId2"/>
          <a:stretch/>
        </p:blipFill>
        <p:spPr>
          <a:xfrm>
            <a:off x="4860000" y="3077640"/>
            <a:ext cx="3131640" cy="2087640"/>
          </a:xfrm>
          <a:prstGeom prst="rect">
            <a:avLst/>
          </a:prstGeom>
          <a:ln>
            <a:noFill/>
          </a:ln>
        </p:spPr>
      </p:pic>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0" name="Imagem 1" descr=""/>
          <p:cNvPicPr/>
          <p:nvPr/>
        </p:nvPicPr>
        <p:blipFill>
          <a:blip r:embed="rId1"/>
          <a:stretch/>
        </p:blipFill>
        <p:spPr>
          <a:xfrm>
            <a:off x="254160" y="254160"/>
            <a:ext cx="8635680" cy="634968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f1de"/>
        </a:solidFill>
      </p:bgPr>
    </p:bg>
    <p:spTree>
      <p:nvGrpSpPr>
        <p:cNvPr id="1" name=""/>
        <p:cNvGrpSpPr/>
        <p:nvPr/>
      </p:nvGrpSpPr>
      <p:grpSpPr>
        <a:xfrm>
          <a:off x="0" y="0"/>
          <a:ext cx="0" cy="0"/>
          <a:chOff x="0" y="0"/>
          <a:chExt cx="0" cy="0"/>
        </a:xfrm>
      </p:grpSpPr>
      <p:sp>
        <p:nvSpPr>
          <p:cNvPr id="413" name="TextShape 1"/>
          <p:cNvSpPr txBox="1"/>
          <p:nvPr/>
        </p:nvSpPr>
        <p:spPr>
          <a:xfrm>
            <a:off x="251640" y="332640"/>
            <a:ext cx="8640720" cy="6336360"/>
          </a:xfrm>
          <a:prstGeom prst="rect">
            <a:avLst/>
          </a:prstGeom>
          <a:noFill/>
          <a:ln>
            <a:noFill/>
          </a:ln>
        </p:spPr>
        <p:txBody>
          <a:bodyPr/>
          <a:p>
            <a:pPr algn="ctr">
              <a:lnSpc>
                <a:spcPct val="100000"/>
              </a:lnSpc>
            </a:pPr>
            <a:r>
              <a:rPr b="0" lang="pt-BR" sz="4800" spc="-1" strike="noStrike">
                <a:solidFill>
                  <a:srgbClr val="006600"/>
                </a:solidFill>
                <a:uFill>
                  <a:solidFill>
                    <a:srgbClr val="ffffff"/>
                  </a:solidFill>
                </a:uFill>
                <a:latin typeface="Calibri"/>
              </a:rPr>
              <a:t>O diagnóstico de TB de MMS foi realizado em 24h e iniciado o tratamento diretamente observado (TDO).</a:t>
            </a:r>
            <a:endParaRPr b="0" lang="pt-BR" sz="3200" spc="-1" strike="noStrike">
              <a:solidFill>
                <a:srgbClr val="000000"/>
              </a:solidFill>
              <a:uFill>
                <a:solidFill>
                  <a:srgbClr val="ffffff"/>
                </a:solidFill>
              </a:uFill>
              <a:latin typeface="Calibri"/>
            </a:endParaRPr>
          </a:p>
          <a:p>
            <a:pPr algn="ctr">
              <a:lnSpc>
                <a:spcPct val="100000"/>
              </a:lnSpc>
            </a:pPr>
            <a:endParaRPr b="0" lang="pt-BR" sz="3200" spc="-1" strike="noStrike">
              <a:solidFill>
                <a:srgbClr val="000000"/>
              </a:solidFill>
              <a:uFill>
                <a:solidFill>
                  <a:srgbClr val="ffffff"/>
                </a:solidFill>
              </a:uFill>
              <a:latin typeface="Calibri"/>
            </a:endParaRPr>
          </a:p>
          <a:p>
            <a:pPr algn="ctr">
              <a:lnSpc>
                <a:spcPct val="100000"/>
              </a:lnSpc>
            </a:pPr>
            <a:r>
              <a:rPr b="0" lang="pt-BR" sz="4800" spc="-1" strike="noStrike">
                <a:solidFill>
                  <a:srgbClr val="006600"/>
                </a:solidFill>
                <a:uFill>
                  <a:solidFill>
                    <a:srgbClr val="ffffff"/>
                  </a:solidFill>
                </a:uFill>
                <a:latin typeface="Calibri"/>
              </a:rPr>
              <a:t>Ela foi orientada a informar à UBS onde trabalha sobre a TB para a busca de contatos, se pertinente.</a:t>
            </a:r>
            <a:endParaRPr b="0" lang="pt-BR" sz="3200" spc="-1" strike="noStrike">
              <a:solidFill>
                <a:srgbClr val="000000"/>
              </a:solidFill>
              <a:uFill>
                <a:solidFill>
                  <a:srgbClr val="ffffff"/>
                </a:solidFill>
              </a:uFill>
              <a:latin typeface="Calibri"/>
            </a:endParaRPr>
          </a:p>
        </p:txBody>
      </p:sp>
    </p:spTree>
  </p:cSld>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f1de"/>
        </a:solidFill>
      </p:bgPr>
    </p:bg>
    <p:spTree>
      <p:nvGrpSpPr>
        <p:cNvPr id="1" name=""/>
        <p:cNvGrpSpPr/>
        <p:nvPr/>
      </p:nvGrpSpPr>
      <p:grpSpPr>
        <a:xfrm>
          <a:off x="0" y="0"/>
          <a:ext cx="0" cy="0"/>
          <a:chOff x="0" y="0"/>
          <a:chExt cx="0" cy="0"/>
        </a:xfrm>
      </p:grpSpPr>
      <p:sp>
        <p:nvSpPr>
          <p:cNvPr id="414" name="TextShape 1"/>
          <p:cNvSpPr txBox="1"/>
          <p:nvPr/>
        </p:nvSpPr>
        <p:spPr>
          <a:xfrm>
            <a:off x="179640" y="2133000"/>
            <a:ext cx="4608000" cy="3528000"/>
          </a:xfrm>
          <a:prstGeom prst="rect">
            <a:avLst/>
          </a:prstGeom>
          <a:noFill/>
          <a:ln>
            <a:noFill/>
          </a:ln>
        </p:spPr>
        <p:txBody>
          <a:bodyPr/>
          <a:p>
            <a:pPr algn="ctr">
              <a:lnSpc>
                <a:spcPct val="100000"/>
              </a:lnSpc>
            </a:pPr>
            <a:r>
              <a:rPr b="0" lang="pt-BR" sz="4800" spc="-1" strike="noStrike">
                <a:solidFill>
                  <a:srgbClr val="006600"/>
                </a:solidFill>
                <a:uFill>
                  <a:solidFill>
                    <a:srgbClr val="ffffff"/>
                  </a:solidFill>
                </a:uFill>
                <a:latin typeface="Calibri"/>
              </a:rPr>
              <a:t>MMS comparece diariamente para a realização do TDO.</a:t>
            </a:r>
            <a:endParaRPr b="0" lang="pt-BR" sz="3200" spc="-1" strike="noStrike">
              <a:solidFill>
                <a:srgbClr val="000000"/>
              </a:solidFill>
              <a:uFill>
                <a:solidFill>
                  <a:srgbClr val="ffffff"/>
                </a:solidFill>
              </a:uFill>
              <a:latin typeface="Calibri"/>
            </a:endParaRPr>
          </a:p>
        </p:txBody>
      </p:sp>
      <p:pic>
        <p:nvPicPr>
          <p:cNvPr id="415" name="Picture 4" descr=""/>
          <p:cNvPicPr/>
          <p:nvPr/>
        </p:nvPicPr>
        <p:blipFill>
          <a:blip r:embed="rId1"/>
          <a:srcRect l="8249" t="0" r="714" b="0"/>
          <a:stretch/>
        </p:blipFill>
        <p:spPr>
          <a:xfrm>
            <a:off x="5076000" y="764640"/>
            <a:ext cx="3728880" cy="5517000"/>
          </a:xfrm>
          <a:prstGeom prst="rect">
            <a:avLst/>
          </a:prstGeom>
          <a:ln>
            <a:noFill/>
          </a:ln>
        </p:spPr>
      </p:pic>
    </p:spTree>
  </p:cSld>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6" name="TextShape 1"/>
          <p:cNvSpPr txBox="1"/>
          <p:nvPr/>
        </p:nvSpPr>
        <p:spPr>
          <a:xfrm>
            <a:off x="0" y="0"/>
            <a:ext cx="9143640" cy="1699920"/>
          </a:xfrm>
          <a:prstGeom prst="rect">
            <a:avLst/>
          </a:prstGeom>
          <a:solidFill>
            <a:srgbClr val="ffffff"/>
          </a:solidFill>
          <a:ln w="25560">
            <a:solidFill>
              <a:srgbClr val="000000"/>
            </a:solidFill>
            <a:round/>
          </a:ln>
        </p:spPr>
        <p:txBody>
          <a:bodyPr anchor="ctr"/>
          <a:p>
            <a:pPr marL="609480" indent="-609120" algn="ctr">
              <a:lnSpc>
                <a:spcPct val="100000"/>
              </a:lnSpc>
            </a:pPr>
            <a:r>
              <a:rPr b="0" lang="pt-BR" sz="3600" spc="-1" strike="noStrike">
                <a:solidFill>
                  <a:srgbClr val="000000"/>
                </a:solidFill>
                <a:uFill>
                  <a:solidFill>
                    <a:srgbClr val="ffffff"/>
                  </a:solidFill>
                </a:uFill>
                <a:latin typeface="Calibri"/>
              </a:rPr>
              <a:t>10 – Os profissionais da UBS, independentemente de recursos, poderiam reduzir o risco de infecção pelo </a:t>
            </a:r>
            <a:r>
              <a:rPr b="0" i="1" lang="pt-BR" sz="3600" spc="-1" strike="noStrike">
                <a:solidFill>
                  <a:srgbClr val="000000"/>
                </a:solidFill>
                <a:uFill>
                  <a:solidFill>
                    <a:srgbClr val="ffffff"/>
                  </a:solidFill>
                </a:uFill>
                <a:latin typeface="Calibri"/>
              </a:rPr>
              <a:t>Mtb</a:t>
            </a:r>
            <a:r>
              <a:rPr b="0" lang="pt-BR" sz="3600" spc="-1" strike="noStrike">
                <a:solidFill>
                  <a:srgbClr val="000000"/>
                </a:solidFill>
                <a:uFill>
                  <a:solidFill>
                    <a:srgbClr val="ffffff"/>
                  </a:solidFill>
                </a:uFill>
                <a:latin typeface="Calibri"/>
              </a:rPr>
              <a:t>?</a:t>
            </a:r>
            <a:endParaRPr b="0" lang="pt-BR" sz="4400" spc="-1" strike="noStrike">
              <a:solidFill>
                <a:srgbClr val="000000"/>
              </a:solidFill>
              <a:uFill>
                <a:solidFill>
                  <a:srgbClr val="ffffff"/>
                </a:solidFill>
              </a:uFill>
              <a:latin typeface="Arial"/>
            </a:endParaRPr>
          </a:p>
        </p:txBody>
      </p:sp>
      <p:sp>
        <p:nvSpPr>
          <p:cNvPr id="417" name="CustomShape 2"/>
          <p:cNvSpPr/>
          <p:nvPr/>
        </p:nvSpPr>
        <p:spPr>
          <a:xfrm rot="5400000">
            <a:off x="4206600" y="-1536120"/>
            <a:ext cx="1434960" cy="819252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00b050"/>
              </a:buClr>
              <a:buFont typeface="Symbol" charset="2"/>
              <a:buChar char=""/>
            </a:pPr>
            <a:r>
              <a:rPr b="0" lang="pt-BR" sz="3200" spc="-1" strike="noStrike">
                <a:solidFill>
                  <a:srgbClr val="00b050"/>
                </a:solidFill>
                <a:uFill>
                  <a:solidFill>
                    <a:srgbClr val="ffffff"/>
                  </a:solidFill>
                </a:uFill>
                <a:latin typeface="Calibri"/>
              </a:rPr>
              <a:t>Não, pois seria necessária a compra de filtro de HEPA e a construção de dutos de exaustão.</a:t>
            </a:r>
            <a:endParaRPr b="0" lang="pt-BR" sz="1800" spc="-1" strike="noStrike">
              <a:solidFill>
                <a:srgbClr val="000000"/>
              </a:solidFill>
              <a:uFill>
                <a:solidFill>
                  <a:srgbClr val="ffffff"/>
                </a:solidFill>
              </a:uFill>
              <a:latin typeface="Arial"/>
            </a:endParaRPr>
          </a:p>
        </p:txBody>
      </p:sp>
      <p:sp>
        <p:nvSpPr>
          <p:cNvPr id="418" name="CustomShape 3"/>
          <p:cNvSpPr/>
          <p:nvPr/>
        </p:nvSpPr>
        <p:spPr>
          <a:xfrm>
            <a:off x="360" y="1997640"/>
            <a:ext cx="950040" cy="1193040"/>
          </a:xfrm>
          <a:prstGeom prst="roundRect">
            <a:avLst>
              <a:gd name="adj" fmla="val 16667"/>
            </a:avLst>
          </a:prstGeom>
          <a:solidFill>
            <a:srgbClr val="00b050"/>
          </a:solidFill>
          <a:ln>
            <a:solidFill>
              <a:schemeClr val="lt1">
                <a:hueOff val="0"/>
                <a:satOff val="0"/>
                <a:lumOff val="0"/>
                <a:alphaOff val="0"/>
              </a:schemeClr>
            </a:solidFill>
            <a:round/>
          </a:ln>
        </p:spPr>
        <p:style>
          <a:lnRef idx="2"/>
          <a:fillRef idx="0"/>
          <a:effectRef idx="0"/>
          <a:fontRef idx="minor"/>
        </p:style>
        <p:txBody>
          <a:bodyPr lIns="206640" rIns="160200" tIns="126360" bIns="126360" anchor="ctr"/>
          <a:p>
            <a:pPr algn="ctr">
              <a:lnSpc>
                <a:spcPct val="90000"/>
              </a:lnSpc>
            </a:pPr>
            <a:r>
              <a:rPr b="1" lang="pt-BR" sz="4200" spc="-1" strike="noStrike">
                <a:solidFill>
                  <a:srgbClr val="ffffff"/>
                </a:solidFill>
                <a:uFill>
                  <a:solidFill>
                    <a:srgbClr val="ffffff"/>
                  </a:solidFill>
                </a:uFill>
                <a:latin typeface="Calibri"/>
              </a:rPr>
              <a:t>a)</a:t>
            </a:r>
            <a:endParaRPr b="0" lang="pt-BR" sz="1800" spc="-1" strike="noStrike">
              <a:solidFill>
                <a:srgbClr val="000000"/>
              </a:solidFill>
              <a:uFill>
                <a:solidFill>
                  <a:srgbClr val="ffffff"/>
                </a:solidFill>
              </a:uFill>
              <a:latin typeface="Arial"/>
            </a:endParaRPr>
          </a:p>
        </p:txBody>
      </p:sp>
      <p:sp>
        <p:nvSpPr>
          <p:cNvPr id="419" name="CustomShape 4"/>
          <p:cNvSpPr/>
          <p:nvPr/>
        </p:nvSpPr>
        <p:spPr>
          <a:xfrm rot="5400000">
            <a:off x="4318920" y="20880"/>
            <a:ext cx="1329120" cy="826740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c000"/>
              </a:buClr>
              <a:buFont typeface="Symbol" charset="2"/>
              <a:buChar char=""/>
            </a:pPr>
            <a:r>
              <a:rPr b="0" lang="pt-BR" sz="3200" spc="-1" strike="noStrike">
                <a:solidFill>
                  <a:srgbClr val="ffc000"/>
                </a:solidFill>
                <a:uFill>
                  <a:solidFill>
                    <a:srgbClr val="ffffff"/>
                  </a:solidFill>
                </a:uFill>
                <a:latin typeface="Calibri"/>
              </a:rPr>
              <a:t>Sim, deixando a janela e a abertura para o ar condicionado sempre fechadas, inclusive cortinas.</a:t>
            </a:r>
            <a:endParaRPr b="0" lang="pt-BR" sz="1800" spc="-1" strike="noStrike">
              <a:solidFill>
                <a:srgbClr val="000000"/>
              </a:solidFill>
              <a:uFill>
                <a:solidFill>
                  <a:srgbClr val="ffffff"/>
                </a:solidFill>
              </a:uFill>
              <a:latin typeface="Arial"/>
            </a:endParaRPr>
          </a:p>
        </p:txBody>
      </p:sp>
      <p:sp>
        <p:nvSpPr>
          <p:cNvPr id="420" name="CustomShape 5"/>
          <p:cNvSpPr/>
          <p:nvPr/>
        </p:nvSpPr>
        <p:spPr>
          <a:xfrm>
            <a:off x="360" y="3553920"/>
            <a:ext cx="875160" cy="1238760"/>
          </a:xfrm>
          <a:prstGeom prst="roundRect">
            <a:avLst>
              <a:gd name="adj" fmla="val 16667"/>
            </a:avLst>
          </a:prstGeom>
          <a:solidFill>
            <a:srgbClr val="ffc000"/>
          </a:solidFill>
          <a:ln>
            <a:solidFill>
              <a:schemeClr val="lt1">
                <a:hueOff val="0"/>
                <a:satOff val="0"/>
                <a:lumOff val="0"/>
                <a:alphaOff val="0"/>
              </a:schemeClr>
            </a:solidFill>
            <a:round/>
          </a:ln>
        </p:spPr>
        <p:style>
          <a:lnRef idx="2"/>
          <a:fillRef idx="0"/>
          <a:effectRef idx="0"/>
          <a:fontRef idx="minor"/>
        </p:style>
        <p:txBody>
          <a:bodyPr lIns="203040" rIns="160200" tIns="122760" bIns="122400" anchor="ctr"/>
          <a:p>
            <a:pPr algn="ctr">
              <a:lnSpc>
                <a:spcPct val="90000"/>
              </a:lnSpc>
            </a:pPr>
            <a:r>
              <a:rPr b="1" lang="pt-BR" sz="4200" spc="-1" strike="noStrike">
                <a:solidFill>
                  <a:srgbClr val="ffffff"/>
                </a:solidFill>
                <a:uFill>
                  <a:solidFill>
                    <a:srgbClr val="ffffff"/>
                  </a:solidFill>
                </a:uFill>
                <a:latin typeface="Calibri"/>
              </a:rPr>
              <a:t>b)</a:t>
            </a:r>
            <a:endParaRPr b="0" lang="pt-BR" sz="1800" spc="-1" strike="noStrike">
              <a:solidFill>
                <a:srgbClr val="000000"/>
              </a:solidFill>
              <a:uFill>
                <a:solidFill>
                  <a:srgbClr val="ffffff"/>
                </a:solidFill>
              </a:uFill>
              <a:latin typeface="Arial"/>
            </a:endParaRPr>
          </a:p>
        </p:txBody>
      </p:sp>
      <p:sp>
        <p:nvSpPr>
          <p:cNvPr id="421" name="CustomShape 6"/>
          <p:cNvSpPr/>
          <p:nvPr/>
        </p:nvSpPr>
        <p:spPr>
          <a:xfrm rot="5400000">
            <a:off x="4142520" y="1742400"/>
            <a:ext cx="1562760" cy="819180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0000"/>
              </a:buClr>
              <a:buFont typeface="Symbol" charset="2"/>
              <a:buChar char=""/>
            </a:pPr>
            <a:r>
              <a:rPr b="0" lang="pt-BR" sz="3200" spc="-1" strike="noStrike">
                <a:solidFill>
                  <a:srgbClr val="ff0000"/>
                </a:solidFill>
                <a:uFill>
                  <a:solidFill>
                    <a:srgbClr val="ffffff"/>
                  </a:solidFill>
                </a:uFill>
                <a:latin typeface="Calibri"/>
              </a:rPr>
              <a:t>Sim, mudando a posição da mesa e do ventilador em relação à janela.</a:t>
            </a:r>
            <a:endParaRPr b="0" lang="pt-BR" sz="1800" spc="-1" strike="noStrike">
              <a:solidFill>
                <a:srgbClr val="000000"/>
              </a:solidFill>
              <a:uFill>
                <a:solidFill>
                  <a:srgbClr val="ffffff"/>
                </a:solidFill>
              </a:uFill>
              <a:latin typeface="Arial"/>
            </a:endParaRPr>
          </a:p>
        </p:txBody>
      </p:sp>
      <p:sp>
        <p:nvSpPr>
          <p:cNvPr id="422" name="CustomShape 7"/>
          <p:cNvSpPr/>
          <p:nvPr/>
        </p:nvSpPr>
        <p:spPr>
          <a:xfrm>
            <a:off x="360" y="5186880"/>
            <a:ext cx="950760" cy="1211400"/>
          </a:xfrm>
          <a:prstGeom prst="roundRect">
            <a:avLst>
              <a:gd name="adj" fmla="val 16667"/>
            </a:avLst>
          </a:prstGeom>
          <a:solidFill>
            <a:srgbClr val="ff0000"/>
          </a:solidFill>
          <a:ln>
            <a:solidFill>
              <a:schemeClr val="lt1">
                <a:hueOff val="0"/>
                <a:satOff val="0"/>
                <a:lumOff val="0"/>
                <a:alphaOff val="0"/>
              </a:schemeClr>
            </a:solidFill>
            <a:round/>
          </a:ln>
        </p:spPr>
        <p:style>
          <a:lnRef idx="2"/>
          <a:fillRef idx="0"/>
          <a:effectRef idx="0"/>
          <a:fontRef idx="minor"/>
        </p:style>
        <p:txBody>
          <a:bodyPr lIns="206640" rIns="160200" tIns="126360" bIns="126360" anchor="ctr"/>
          <a:p>
            <a:pPr algn="ctr">
              <a:lnSpc>
                <a:spcPct val="90000"/>
              </a:lnSpc>
            </a:pPr>
            <a:r>
              <a:rPr b="1" lang="pt-BR" sz="4200" spc="-1" strike="noStrike">
                <a:solidFill>
                  <a:srgbClr val="ffffff"/>
                </a:solidFill>
                <a:uFill>
                  <a:solidFill>
                    <a:srgbClr val="ffffff"/>
                  </a:solidFill>
                </a:uFill>
                <a:latin typeface="Calibri"/>
              </a:rPr>
              <a:t>c)</a:t>
            </a:r>
            <a:endParaRPr b="0" lang="pt-BR" sz="1800" spc="-1" strike="noStrike">
              <a:solidFill>
                <a:srgbClr val="000000"/>
              </a:solidFill>
              <a:uFill>
                <a:solidFill>
                  <a:srgbClr val="ffffff"/>
                </a:solidFill>
              </a:uFill>
              <a:latin typeface="Arial"/>
            </a:endParaRPr>
          </a:p>
        </p:txBody>
      </p:sp>
    </p:spTree>
  </p:cSld>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23" name="Imagem 1" descr=""/>
          <p:cNvPicPr/>
          <p:nvPr/>
        </p:nvPicPr>
        <p:blipFill>
          <a:blip r:embed="rId1"/>
          <a:stretch/>
        </p:blipFill>
        <p:spPr>
          <a:xfrm>
            <a:off x="254160" y="254160"/>
            <a:ext cx="8635680" cy="6349680"/>
          </a:xfrm>
          <a:prstGeom prst="rect">
            <a:avLst/>
          </a:prstGeom>
          <a:ln>
            <a:noFill/>
          </a:ln>
        </p:spPr>
      </p:pic>
    </p:spTree>
  </p:cSld>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4" name="TextShape 1"/>
          <p:cNvSpPr txBox="1"/>
          <p:nvPr/>
        </p:nvSpPr>
        <p:spPr>
          <a:xfrm>
            <a:off x="0" y="0"/>
            <a:ext cx="9143640" cy="1699920"/>
          </a:xfrm>
          <a:prstGeom prst="rect">
            <a:avLst/>
          </a:prstGeom>
          <a:solidFill>
            <a:srgbClr val="ffffff"/>
          </a:solidFill>
          <a:ln w="25560">
            <a:solidFill>
              <a:srgbClr val="000000"/>
            </a:solidFill>
            <a:round/>
          </a:ln>
        </p:spPr>
        <p:txBody>
          <a:bodyPr anchor="ctr"/>
          <a:p>
            <a:pPr marL="609480" indent="-609120" algn="ctr">
              <a:lnSpc>
                <a:spcPct val="100000"/>
              </a:lnSpc>
            </a:pPr>
            <a:r>
              <a:rPr b="0" lang="pt-BR" sz="4000" spc="-1" strike="noStrike">
                <a:solidFill>
                  <a:srgbClr val="000000"/>
                </a:solidFill>
                <a:uFill>
                  <a:solidFill>
                    <a:srgbClr val="ffffff"/>
                  </a:solidFill>
                </a:uFill>
                <a:latin typeface="Calibri"/>
              </a:rPr>
              <a:t>10 – Os profissionais da UBS, independentemente de recursos, poderiam reduzir o risco de infecção pelo </a:t>
            </a:r>
            <a:r>
              <a:rPr b="0" i="1" lang="pt-BR" sz="4000" spc="-1" strike="noStrike">
                <a:solidFill>
                  <a:srgbClr val="000000"/>
                </a:solidFill>
                <a:uFill>
                  <a:solidFill>
                    <a:srgbClr val="ffffff"/>
                  </a:solidFill>
                </a:uFill>
                <a:latin typeface="Calibri"/>
              </a:rPr>
              <a:t>Mtb</a:t>
            </a:r>
            <a:r>
              <a:rPr b="0" lang="pt-BR" sz="4000" spc="-1" strike="noStrike">
                <a:solidFill>
                  <a:srgbClr val="000000"/>
                </a:solidFill>
                <a:uFill>
                  <a:solidFill>
                    <a:srgbClr val="ffffff"/>
                  </a:solidFill>
                </a:uFill>
                <a:latin typeface="Calibri"/>
              </a:rPr>
              <a:t>?</a:t>
            </a:r>
            <a:endParaRPr b="0" lang="pt-BR" sz="4400" spc="-1" strike="noStrike">
              <a:solidFill>
                <a:srgbClr val="000000"/>
              </a:solidFill>
              <a:uFill>
                <a:solidFill>
                  <a:srgbClr val="ffffff"/>
                </a:solidFill>
              </a:uFill>
              <a:latin typeface="Arial"/>
            </a:endParaRPr>
          </a:p>
        </p:txBody>
      </p:sp>
      <p:sp>
        <p:nvSpPr>
          <p:cNvPr id="425" name="CustomShape 2"/>
          <p:cNvSpPr/>
          <p:nvPr/>
        </p:nvSpPr>
        <p:spPr>
          <a:xfrm rot="5400000">
            <a:off x="4206600" y="-1536120"/>
            <a:ext cx="1434960" cy="819252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00b050"/>
              </a:buClr>
              <a:buFont typeface="Symbol" charset="2"/>
              <a:buChar char=""/>
            </a:pPr>
            <a:r>
              <a:rPr b="0" lang="pt-BR" sz="3200" spc="-1" strike="noStrike">
                <a:solidFill>
                  <a:srgbClr val="00b050"/>
                </a:solidFill>
                <a:uFill>
                  <a:solidFill>
                    <a:srgbClr val="ffffff"/>
                  </a:solidFill>
                </a:uFill>
                <a:latin typeface="Calibri"/>
              </a:rPr>
              <a:t>Não, pois seria necessária a compra de filtro de HEPA e a construção de dutos de exaustão.</a:t>
            </a:r>
            <a:endParaRPr b="0" lang="pt-BR" sz="1800" spc="-1" strike="noStrike">
              <a:solidFill>
                <a:srgbClr val="000000"/>
              </a:solidFill>
              <a:uFill>
                <a:solidFill>
                  <a:srgbClr val="ffffff"/>
                </a:solidFill>
              </a:uFill>
              <a:latin typeface="Arial"/>
            </a:endParaRPr>
          </a:p>
        </p:txBody>
      </p:sp>
      <p:sp>
        <p:nvSpPr>
          <p:cNvPr id="426" name="CustomShape 3"/>
          <p:cNvSpPr/>
          <p:nvPr/>
        </p:nvSpPr>
        <p:spPr>
          <a:xfrm>
            <a:off x="360" y="1997640"/>
            <a:ext cx="950040" cy="1193040"/>
          </a:xfrm>
          <a:prstGeom prst="roundRect">
            <a:avLst>
              <a:gd name="adj" fmla="val 16667"/>
            </a:avLst>
          </a:prstGeom>
          <a:solidFill>
            <a:srgbClr val="00b050"/>
          </a:solidFill>
          <a:ln>
            <a:solidFill>
              <a:schemeClr val="lt1">
                <a:hueOff val="0"/>
                <a:satOff val="0"/>
                <a:lumOff val="0"/>
                <a:alphaOff val="0"/>
              </a:schemeClr>
            </a:solidFill>
            <a:round/>
          </a:ln>
        </p:spPr>
        <p:style>
          <a:lnRef idx="2"/>
          <a:fillRef idx="0"/>
          <a:effectRef idx="0"/>
          <a:fontRef idx="minor"/>
        </p:style>
        <p:txBody>
          <a:bodyPr lIns="206640" rIns="160200" tIns="126360" bIns="126360" anchor="ctr"/>
          <a:p>
            <a:pPr algn="ctr">
              <a:lnSpc>
                <a:spcPct val="90000"/>
              </a:lnSpc>
            </a:pPr>
            <a:r>
              <a:rPr b="1" lang="pt-BR" sz="4200" spc="-1" strike="noStrike">
                <a:solidFill>
                  <a:srgbClr val="ffffff"/>
                </a:solidFill>
                <a:uFill>
                  <a:solidFill>
                    <a:srgbClr val="ffffff"/>
                  </a:solidFill>
                </a:uFill>
                <a:latin typeface="Calibri"/>
              </a:rPr>
              <a:t>a)</a:t>
            </a:r>
            <a:endParaRPr b="0" lang="pt-BR" sz="1800" spc="-1" strike="noStrike">
              <a:solidFill>
                <a:srgbClr val="000000"/>
              </a:solidFill>
              <a:uFill>
                <a:solidFill>
                  <a:srgbClr val="ffffff"/>
                </a:solidFill>
              </a:uFill>
              <a:latin typeface="Arial"/>
            </a:endParaRPr>
          </a:p>
        </p:txBody>
      </p:sp>
      <p:sp>
        <p:nvSpPr>
          <p:cNvPr id="427" name="CustomShape 4"/>
          <p:cNvSpPr/>
          <p:nvPr/>
        </p:nvSpPr>
        <p:spPr>
          <a:xfrm rot="5400000">
            <a:off x="4318920" y="20880"/>
            <a:ext cx="1329120" cy="826740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c000"/>
              </a:buClr>
              <a:buFont typeface="Symbol" charset="2"/>
              <a:buChar char=""/>
            </a:pPr>
            <a:r>
              <a:rPr b="0" lang="pt-BR" sz="3200" spc="-1" strike="noStrike">
                <a:solidFill>
                  <a:srgbClr val="ffc000"/>
                </a:solidFill>
                <a:uFill>
                  <a:solidFill>
                    <a:srgbClr val="ffffff"/>
                  </a:solidFill>
                </a:uFill>
                <a:latin typeface="Calibri"/>
              </a:rPr>
              <a:t>Sim, deixando a janela e a abertura para o ar condicionado sempre fechadas, inclusive cortinas.</a:t>
            </a:r>
            <a:endParaRPr b="0" lang="pt-BR" sz="1800" spc="-1" strike="noStrike">
              <a:solidFill>
                <a:srgbClr val="000000"/>
              </a:solidFill>
              <a:uFill>
                <a:solidFill>
                  <a:srgbClr val="ffffff"/>
                </a:solidFill>
              </a:uFill>
              <a:latin typeface="Arial"/>
            </a:endParaRPr>
          </a:p>
        </p:txBody>
      </p:sp>
      <p:sp>
        <p:nvSpPr>
          <p:cNvPr id="428" name="CustomShape 5"/>
          <p:cNvSpPr/>
          <p:nvPr/>
        </p:nvSpPr>
        <p:spPr>
          <a:xfrm>
            <a:off x="360" y="3553920"/>
            <a:ext cx="875160" cy="1238760"/>
          </a:xfrm>
          <a:prstGeom prst="roundRect">
            <a:avLst>
              <a:gd name="adj" fmla="val 16667"/>
            </a:avLst>
          </a:prstGeom>
          <a:solidFill>
            <a:srgbClr val="ffc000"/>
          </a:solidFill>
          <a:ln>
            <a:solidFill>
              <a:schemeClr val="lt1">
                <a:hueOff val="0"/>
                <a:satOff val="0"/>
                <a:lumOff val="0"/>
                <a:alphaOff val="0"/>
              </a:schemeClr>
            </a:solidFill>
            <a:round/>
          </a:ln>
        </p:spPr>
        <p:style>
          <a:lnRef idx="2"/>
          <a:fillRef idx="0"/>
          <a:effectRef idx="0"/>
          <a:fontRef idx="minor"/>
        </p:style>
        <p:txBody>
          <a:bodyPr lIns="203040" rIns="160200" tIns="122760" bIns="122400" anchor="ctr"/>
          <a:p>
            <a:pPr algn="ctr">
              <a:lnSpc>
                <a:spcPct val="90000"/>
              </a:lnSpc>
            </a:pPr>
            <a:r>
              <a:rPr b="1" lang="pt-BR" sz="4200" spc="-1" strike="noStrike">
                <a:solidFill>
                  <a:srgbClr val="ffffff"/>
                </a:solidFill>
                <a:uFill>
                  <a:solidFill>
                    <a:srgbClr val="ffffff"/>
                  </a:solidFill>
                </a:uFill>
                <a:latin typeface="Calibri"/>
              </a:rPr>
              <a:t>b)</a:t>
            </a:r>
            <a:endParaRPr b="0" lang="pt-BR" sz="1800" spc="-1" strike="noStrike">
              <a:solidFill>
                <a:srgbClr val="000000"/>
              </a:solidFill>
              <a:uFill>
                <a:solidFill>
                  <a:srgbClr val="ffffff"/>
                </a:solidFill>
              </a:uFill>
              <a:latin typeface="Arial"/>
            </a:endParaRPr>
          </a:p>
        </p:txBody>
      </p:sp>
      <p:sp>
        <p:nvSpPr>
          <p:cNvPr id="429" name="CustomShape 6"/>
          <p:cNvSpPr/>
          <p:nvPr/>
        </p:nvSpPr>
        <p:spPr>
          <a:xfrm rot="5400000">
            <a:off x="4142520" y="1742400"/>
            <a:ext cx="1562760" cy="8191800"/>
          </a:xfrm>
          <a:prstGeom prst="round2SameRect">
            <a:avLst>
              <a:gd name="adj1" fmla="val 16667"/>
              <a:gd name="adj2" fmla="val 0"/>
            </a:avLst>
          </a:prstGeom>
          <a:solidFill>
            <a:srgbClr val="ff0000"/>
          </a:solid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ffff"/>
              </a:buClr>
              <a:buFont typeface="Symbol" charset="2"/>
              <a:buChar char=""/>
            </a:pPr>
            <a:r>
              <a:rPr b="0" lang="pt-BR" sz="3200" spc="-1" strike="noStrike">
                <a:solidFill>
                  <a:srgbClr val="ffffff"/>
                </a:solidFill>
                <a:uFill>
                  <a:solidFill>
                    <a:srgbClr val="ffffff"/>
                  </a:solidFill>
                </a:uFill>
                <a:latin typeface="Calibri"/>
              </a:rPr>
              <a:t>Sim, mudando a posição da mesa e do ventilador em relação à janela.</a:t>
            </a:r>
            <a:endParaRPr b="0" lang="pt-BR" sz="1800" spc="-1" strike="noStrike">
              <a:solidFill>
                <a:srgbClr val="000000"/>
              </a:solidFill>
              <a:uFill>
                <a:solidFill>
                  <a:srgbClr val="ffffff"/>
                </a:solidFill>
              </a:uFill>
              <a:latin typeface="Arial"/>
            </a:endParaRPr>
          </a:p>
        </p:txBody>
      </p:sp>
      <p:sp>
        <p:nvSpPr>
          <p:cNvPr id="430" name="CustomShape 7"/>
          <p:cNvSpPr/>
          <p:nvPr/>
        </p:nvSpPr>
        <p:spPr>
          <a:xfrm>
            <a:off x="360" y="5186880"/>
            <a:ext cx="950760" cy="1211400"/>
          </a:xfrm>
          <a:prstGeom prst="roundRect">
            <a:avLst>
              <a:gd name="adj" fmla="val 16667"/>
            </a:avLst>
          </a:prstGeom>
          <a:solidFill>
            <a:srgbClr val="ff0000"/>
          </a:solidFill>
          <a:ln>
            <a:solidFill>
              <a:schemeClr val="lt1">
                <a:hueOff val="0"/>
                <a:satOff val="0"/>
                <a:lumOff val="0"/>
                <a:alphaOff val="0"/>
              </a:schemeClr>
            </a:solidFill>
            <a:round/>
          </a:ln>
        </p:spPr>
        <p:style>
          <a:lnRef idx="2"/>
          <a:fillRef idx="0"/>
          <a:effectRef idx="0"/>
          <a:fontRef idx="minor"/>
        </p:style>
        <p:txBody>
          <a:bodyPr lIns="206640" rIns="160200" tIns="126360" bIns="126360" anchor="ctr"/>
          <a:p>
            <a:pPr algn="ctr">
              <a:lnSpc>
                <a:spcPct val="90000"/>
              </a:lnSpc>
            </a:pPr>
            <a:r>
              <a:rPr b="1" lang="pt-BR" sz="4200" spc="-1" strike="noStrike">
                <a:solidFill>
                  <a:srgbClr val="ffffff"/>
                </a:solidFill>
                <a:uFill>
                  <a:solidFill>
                    <a:srgbClr val="ffffff"/>
                  </a:solidFill>
                </a:uFill>
                <a:latin typeface="Calibri"/>
              </a:rPr>
              <a:t>c)</a:t>
            </a:r>
            <a:endParaRPr b="0" lang="pt-BR" sz="1800" spc="-1" strike="noStrike">
              <a:solidFill>
                <a:srgbClr val="000000"/>
              </a:solidFill>
              <a:uFill>
                <a:solidFill>
                  <a:srgbClr val="ffffff"/>
                </a:solidFill>
              </a:uFill>
              <a:latin typeface="Arial"/>
            </a:endParaRPr>
          </a:p>
        </p:txBody>
      </p:sp>
    </p:spTree>
  </p:cSld>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431" name="TextShape 1"/>
          <p:cNvSpPr txBox="1"/>
          <p:nvPr/>
        </p:nvSpPr>
        <p:spPr>
          <a:xfrm>
            <a:off x="107640" y="33264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Modelos de plantas para fluxo de ar: ventilação em consultórios</a:t>
            </a:r>
            <a:endParaRPr b="0" lang="pt-BR" sz="4400" spc="-1" strike="noStrike">
              <a:solidFill>
                <a:srgbClr val="000000"/>
              </a:solidFill>
              <a:uFill>
                <a:solidFill>
                  <a:srgbClr val="ffffff"/>
                </a:solidFill>
              </a:uFill>
              <a:latin typeface="Arial"/>
            </a:endParaRPr>
          </a:p>
        </p:txBody>
      </p:sp>
      <p:sp>
        <p:nvSpPr>
          <p:cNvPr id="432" name="CustomShape 2"/>
          <p:cNvSpPr/>
          <p:nvPr/>
        </p:nvSpPr>
        <p:spPr>
          <a:xfrm>
            <a:off x="2402280" y="6453360"/>
            <a:ext cx="6710040" cy="257760"/>
          </a:xfrm>
          <a:prstGeom prst="rect">
            <a:avLst/>
          </a:prstGeom>
          <a:noFill/>
          <a:ln>
            <a:noFill/>
          </a:ln>
        </p:spPr>
        <p:style>
          <a:lnRef idx="0"/>
          <a:fillRef idx="0"/>
          <a:effectRef idx="0"/>
          <a:fontRef idx="minor"/>
        </p:style>
        <p:txBody>
          <a:bodyPr lIns="90000" rIns="90000" tIns="45000" bIns="45000"/>
          <a:p>
            <a:pPr>
              <a:lnSpc>
                <a:spcPct val="100000"/>
              </a:lnSpc>
            </a:pPr>
            <a:r>
              <a:rPr b="0" lang="pt-BR" sz="1100" spc="-1" strike="noStrike">
                <a:solidFill>
                  <a:srgbClr val="000000"/>
                </a:solidFill>
                <a:uFill>
                  <a:solidFill>
                    <a:srgbClr val="ffffff"/>
                  </a:solidFill>
                </a:uFill>
                <a:latin typeface="Arial"/>
              </a:rPr>
              <a:t>Paula Junqueira, Recomendações para projetos de arquitetura de unidades de saúde que atendem TB.</a:t>
            </a:r>
            <a:endParaRPr b="0" lang="pt-BR" sz="1800" spc="-1" strike="noStrike">
              <a:solidFill>
                <a:srgbClr val="000000"/>
              </a:solidFill>
              <a:uFill>
                <a:solidFill>
                  <a:srgbClr val="ffffff"/>
                </a:solidFill>
              </a:uFill>
              <a:latin typeface="Arial"/>
            </a:endParaRPr>
          </a:p>
        </p:txBody>
      </p:sp>
      <p:pic>
        <p:nvPicPr>
          <p:cNvPr id="433" name="Imagem 20" descr=""/>
          <p:cNvPicPr/>
          <p:nvPr/>
        </p:nvPicPr>
        <p:blipFill>
          <a:blip r:embed="rId1"/>
          <a:srcRect l="33334" t="32324" r="33334" b="32324"/>
          <a:stretch/>
        </p:blipFill>
        <p:spPr>
          <a:xfrm>
            <a:off x="395640" y="2305440"/>
            <a:ext cx="3564360" cy="2673000"/>
          </a:xfrm>
          <a:prstGeom prst="rect">
            <a:avLst/>
          </a:prstGeom>
          <a:ln>
            <a:noFill/>
          </a:ln>
        </p:spPr>
      </p:pic>
      <p:pic>
        <p:nvPicPr>
          <p:cNvPr id="434" name="Imagem 19" descr=""/>
          <p:cNvPicPr/>
          <p:nvPr/>
        </p:nvPicPr>
        <p:blipFill>
          <a:blip r:embed="rId2"/>
          <a:srcRect l="33334" t="33795" r="33334" b="32324"/>
          <a:stretch/>
        </p:blipFill>
        <p:spPr>
          <a:xfrm>
            <a:off x="4932000" y="2348280"/>
            <a:ext cx="3600000" cy="2587320"/>
          </a:xfrm>
          <a:prstGeom prst="rect">
            <a:avLst/>
          </a:prstGeom>
          <a:ln>
            <a:noFill/>
          </a:ln>
        </p:spPr>
      </p:pic>
      <p:sp>
        <p:nvSpPr>
          <p:cNvPr id="435" name="CustomShape 3"/>
          <p:cNvSpPr/>
          <p:nvPr/>
        </p:nvSpPr>
        <p:spPr>
          <a:xfrm>
            <a:off x="1403280" y="5346720"/>
            <a:ext cx="154836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pt-BR" sz="1800" spc="-1" strike="noStrike">
                <a:solidFill>
                  <a:srgbClr val="ff0000"/>
                </a:solidFill>
                <a:uFill>
                  <a:solidFill>
                    <a:srgbClr val="ffffff"/>
                  </a:solidFill>
                </a:uFill>
                <a:latin typeface="Arial"/>
              </a:rPr>
              <a:t>INCORRETO</a:t>
            </a:r>
            <a:endParaRPr b="0" lang="pt-BR" sz="1800" spc="-1" strike="noStrike">
              <a:solidFill>
                <a:srgbClr val="000000"/>
              </a:solidFill>
              <a:uFill>
                <a:solidFill>
                  <a:srgbClr val="ffffff"/>
                </a:solidFill>
              </a:uFill>
              <a:latin typeface="Arial"/>
            </a:endParaRPr>
          </a:p>
        </p:txBody>
      </p:sp>
      <p:sp>
        <p:nvSpPr>
          <p:cNvPr id="436" name="CustomShape 4"/>
          <p:cNvSpPr/>
          <p:nvPr/>
        </p:nvSpPr>
        <p:spPr>
          <a:xfrm>
            <a:off x="6073200" y="5387040"/>
            <a:ext cx="1317960" cy="364680"/>
          </a:xfrm>
          <a:prstGeom prst="rect">
            <a:avLst/>
          </a:prstGeom>
          <a:noFill/>
          <a:ln>
            <a:noFill/>
          </a:ln>
        </p:spPr>
        <p:style>
          <a:lnRef idx="0"/>
          <a:fillRef idx="0"/>
          <a:effectRef idx="0"/>
          <a:fontRef idx="minor"/>
        </p:style>
        <p:txBody>
          <a:bodyPr wrap="none" lIns="90000" rIns="90000" tIns="45000" bIns="45000"/>
          <a:p>
            <a:pPr>
              <a:lnSpc>
                <a:spcPct val="100000"/>
              </a:lnSpc>
            </a:pPr>
            <a:r>
              <a:rPr b="1" lang="pt-BR" sz="1800" spc="-1" strike="noStrike">
                <a:solidFill>
                  <a:srgbClr val="000000"/>
                </a:solidFill>
                <a:uFill>
                  <a:solidFill>
                    <a:srgbClr val="ffffff"/>
                  </a:solidFill>
                </a:uFill>
                <a:latin typeface="Arial"/>
              </a:rPr>
              <a:t>CORRETO</a:t>
            </a:r>
            <a:endParaRPr b="0" lang="pt-BR" sz="1800" spc="-1" strike="noStrike">
              <a:solidFill>
                <a:srgbClr val="000000"/>
              </a:solidFill>
              <a:uFill>
                <a:solidFill>
                  <a:srgbClr val="ffffff"/>
                </a:solidFill>
              </a:uFill>
              <a:latin typeface="Arial"/>
            </a:endParaRPr>
          </a:p>
        </p:txBody>
      </p:sp>
    </p:spTree>
  </p:cSld>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437" name="TextShape 1"/>
          <p:cNvSpPr txBox="1"/>
          <p:nvPr/>
        </p:nvSpPr>
        <p:spPr>
          <a:xfrm>
            <a:off x="247320" y="2421000"/>
            <a:ext cx="8644680" cy="4248000"/>
          </a:xfrm>
          <a:prstGeom prst="rect">
            <a:avLst/>
          </a:prstGeom>
          <a:noFill/>
          <a:ln>
            <a:noFill/>
          </a:ln>
        </p:spPr>
        <p:txBody>
          <a:bodyPr/>
          <a:p>
            <a:pPr algn="just">
              <a:lnSpc>
                <a:spcPct val="100000"/>
              </a:lnSpc>
            </a:pPr>
            <a:r>
              <a:rPr b="0" lang="pt-BR" sz="3600" spc="-1" strike="noStrike">
                <a:solidFill>
                  <a:srgbClr val="002060"/>
                </a:solidFill>
                <a:uFill>
                  <a:solidFill>
                    <a:srgbClr val="ffffff"/>
                  </a:solidFill>
                </a:uFill>
                <a:latin typeface="Calibri"/>
              </a:rPr>
              <a:t>Alguns exemplos:</a:t>
            </a:r>
            <a:endParaRPr b="0" lang="pt-BR" sz="3200" spc="-1" strike="noStrike">
              <a:solidFill>
                <a:srgbClr val="000000"/>
              </a:solidFill>
              <a:uFill>
                <a:solidFill>
                  <a:srgbClr val="ffffff"/>
                </a:solidFill>
              </a:uFill>
              <a:latin typeface="Calibri"/>
            </a:endParaRPr>
          </a:p>
          <a:p>
            <a:pPr marL="743040" indent="-742680" algn="just">
              <a:lnSpc>
                <a:spcPct val="100000"/>
              </a:lnSpc>
              <a:buClr>
                <a:srgbClr val="002060"/>
              </a:buClr>
              <a:buFont typeface="Calibri"/>
              <a:buAutoNum type="arabicPeriod"/>
            </a:pPr>
            <a:r>
              <a:rPr b="0" lang="pt-BR" sz="3600" spc="-1" strike="noStrike">
                <a:solidFill>
                  <a:srgbClr val="002060"/>
                </a:solidFill>
                <a:uFill>
                  <a:solidFill>
                    <a:srgbClr val="ffffff"/>
                  </a:solidFill>
                </a:uFill>
                <a:latin typeface="Calibri"/>
              </a:rPr>
              <a:t>Sala de nebulização;</a:t>
            </a:r>
            <a:endParaRPr b="0" lang="pt-BR" sz="3200" spc="-1" strike="noStrike">
              <a:solidFill>
                <a:srgbClr val="000000"/>
              </a:solidFill>
              <a:uFill>
                <a:solidFill>
                  <a:srgbClr val="ffffff"/>
                </a:solidFill>
              </a:uFill>
              <a:latin typeface="Calibri"/>
            </a:endParaRPr>
          </a:p>
          <a:p>
            <a:pPr marL="743040" indent="-742680" algn="just">
              <a:lnSpc>
                <a:spcPct val="100000"/>
              </a:lnSpc>
              <a:buClr>
                <a:srgbClr val="002060"/>
              </a:buClr>
              <a:buFont typeface="Calibri"/>
              <a:buAutoNum type="arabicPeriod"/>
            </a:pPr>
            <a:r>
              <a:rPr b="0" lang="pt-BR" sz="3600" spc="-1" strike="noStrike">
                <a:solidFill>
                  <a:srgbClr val="002060"/>
                </a:solidFill>
                <a:uFill>
                  <a:solidFill>
                    <a:srgbClr val="ffffff"/>
                  </a:solidFill>
                </a:uFill>
                <a:latin typeface="Calibri"/>
              </a:rPr>
              <a:t>Sala de escarro induzido;</a:t>
            </a:r>
            <a:endParaRPr b="0" lang="pt-BR" sz="3200" spc="-1" strike="noStrike">
              <a:solidFill>
                <a:srgbClr val="000000"/>
              </a:solidFill>
              <a:uFill>
                <a:solidFill>
                  <a:srgbClr val="ffffff"/>
                </a:solidFill>
              </a:uFill>
              <a:latin typeface="Calibri"/>
            </a:endParaRPr>
          </a:p>
          <a:p>
            <a:pPr marL="743040" indent="-742680" algn="just">
              <a:lnSpc>
                <a:spcPct val="100000"/>
              </a:lnSpc>
              <a:buClr>
                <a:srgbClr val="002060"/>
              </a:buClr>
              <a:buFont typeface="Calibri"/>
              <a:buAutoNum type="arabicPeriod"/>
            </a:pPr>
            <a:r>
              <a:rPr b="0" lang="pt-BR" sz="3600" spc="-1" strike="noStrike">
                <a:solidFill>
                  <a:srgbClr val="002060"/>
                </a:solidFill>
                <a:uFill>
                  <a:solidFill>
                    <a:srgbClr val="ffffff"/>
                  </a:solidFill>
                </a:uFill>
                <a:latin typeface="Calibri"/>
              </a:rPr>
              <a:t>Consultórios em geral;</a:t>
            </a:r>
            <a:endParaRPr b="0" lang="pt-BR" sz="3200" spc="-1" strike="noStrike">
              <a:solidFill>
                <a:srgbClr val="000000"/>
              </a:solidFill>
              <a:uFill>
                <a:solidFill>
                  <a:srgbClr val="ffffff"/>
                </a:solidFill>
              </a:uFill>
              <a:latin typeface="Calibri"/>
            </a:endParaRPr>
          </a:p>
          <a:p>
            <a:pPr marL="743040" indent="-742680" algn="just">
              <a:lnSpc>
                <a:spcPct val="100000"/>
              </a:lnSpc>
              <a:buClr>
                <a:srgbClr val="002060"/>
              </a:buClr>
              <a:buFont typeface="Calibri"/>
              <a:buAutoNum type="arabicPeriod"/>
            </a:pPr>
            <a:r>
              <a:rPr b="0" lang="pt-BR" sz="3600" spc="-1" strike="noStrike">
                <a:solidFill>
                  <a:srgbClr val="002060"/>
                </a:solidFill>
                <a:uFill>
                  <a:solidFill>
                    <a:srgbClr val="ffffff"/>
                  </a:solidFill>
                </a:uFill>
                <a:latin typeface="Calibri"/>
              </a:rPr>
              <a:t>Laboratórios.</a:t>
            </a:r>
            <a:endParaRPr b="0" lang="pt-BR" sz="3200" spc="-1" strike="noStrike">
              <a:solidFill>
                <a:srgbClr val="000000"/>
              </a:solidFill>
              <a:uFill>
                <a:solidFill>
                  <a:srgbClr val="ffffff"/>
                </a:solidFill>
              </a:uFill>
              <a:latin typeface="Calibri"/>
            </a:endParaRPr>
          </a:p>
          <a:p>
            <a:pPr>
              <a:lnSpc>
                <a:spcPct val="100000"/>
              </a:lnSpc>
            </a:pPr>
            <a:endParaRPr b="0" lang="pt-BR" sz="3200" spc="-1" strike="noStrike">
              <a:solidFill>
                <a:srgbClr val="000000"/>
              </a:solidFill>
              <a:uFill>
                <a:solidFill>
                  <a:srgbClr val="ffffff"/>
                </a:solidFill>
              </a:uFill>
              <a:latin typeface="Calibri"/>
            </a:endParaRPr>
          </a:p>
        </p:txBody>
      </p:sp>
      <p:sp>
        <p:nvSpPr>
          <p:cNvPr id="438" name="TextShape 2"/>
          <p:cNvSpPr txBox="1"/>
          <p:nvPr/>
        </p:nvSpPr>
        <p:spPr>
          <a:xfrm>
            <a:off x="107640" y="332640"/>
            <a:ext cx="8932680" cy="172800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Que outros ambientes em unidades de saúde são passíveis de contaminação?</a:t>
            </a:r>
            <a:endParaRPr b="0" lang="pt-BR" sz="4400" spc="-1" strike="noStrike">
              <a:solidFill>
                <a:srgbClr val="000000"/>
              </a:solidFill>
              <a:uFill>
                <a:solidFill>
                  <a:srgbClr val="ffffff"/>
                </a:solidFill>
              </a:uFill>
              <a:latin typeface="Arial"/>
            </a:endParaRPr>
          </a:p>
        </p:txBody>
      </p:sp>
    </p:spTree>
  </p:cSld>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439" name="TextShape 1"/>
          <p:cNvSpPr txBox="1"/>
          <p:nvPr/>
        </p:nvSpPr>
        <p:spPr>
          <a:xfrm>
            <a:off x="319320" y="2565000"/>
            <a:ext cx="8500680" cy="4104000"/>
          </a:xfrm>
          <a:prstGeom prst="rect">
            <a:avLst/>
          </a:prstGeom>
          <a:noFill/>
          <a:ln>
            <a:noFill/>
          </a:ln>
        </p:spPr>
        <p:txBody>
          <a:bodyPr/>
          <a:p>
            <a:pPr algn="just">
              <a:lnSpc>
                <a:spcPct val="100000"/>
              </a:lnSpc>
            </a:pPr>
            <a:r>
              <a:rPr b="0" lang="pt-BR" sz="3600" spc="-1" strike="noStrike">
                <a:solidFill>
                  <a:srgbClr val="002060"/>
                </a:solidFill>
                <a:uFill>
                  <a:solidFill>
                    <a:srgbClr val="ffffff"/>
                  </a:solidFill>
                </a:uFill>
                <a:latin typeface="Calibri"/>
              </a:rPr>
              <a:t>O que fazer?</a:t>
            </a:r>
            <a:endParaRPr b="0" lang="pt-BR" sz="3200" spc="-1" strike="noStrike">
              <a:solidFill>
                <a:srgbClr val="000000"/>
              </a:solidFill>
              <a:uFill>
                <a:solidFill>
                  <a:srgbClr val="ffffff"/>
                </a:solidFill>
              </a:uFill>
              <a:latin typeface="Calibri"/>
            </a:endParaRPr>
          </a:p>
          <a:p>
            <a:pPr algn="just">
              <a:lnSpc>
                <a:spcPct val="100000"/>
              </a:lnSpc>
            </a:pPr>
            <a:endParaRPr b="0" lang="pt-BR" sz="3200" spc="-1" strike="noStrike">
              <a:solidFill>
                <a:srgbClr val="000000"/>
              </a:solidFill>
              <a:uFill>
                <a:solidFill>
                  <a:srgbClr val="ffffff"/>
                </a:solidFill>
              </a:uFill>
              <a:latin typeface="Calibri"/>
            </a:endParaRPr>
          </a:p>
          <a:p>
            <a:pPr lvl="1" marL="743040" indent="-285480" algn="just">
              <a:lnSpc>
                <a:spcPct val="100000"/>
              </a:lnSpc>
              <a:buClr>
                <a:srgbClr val="002060"/>
              </a:buClr>
              <a:buFont typeface="Wingdings" charset="2"/>
              <a:buChar char=""/>
            </a:pPr>
            <a:r>
              <a:rPr b="0" lang="pt-BR" sz="3600" spc="-1" strike="noStrike">
                <a:solidFill>
                  <a:srgbClr val="002060"/>
                </a:solidFill>
                <a:uFill>
                  <a:solidFill>
                    <a:srgbClr val="ffffff"/>
                  </a:solidFill>
                </a:uFill>
                <a:latin typeface="Calibri"/>
              </a:rPr>
              <a:t>Avaliar o risco e tomar as medidas necessárias quanto à ventilação.</a:t>
            </a:r>
            <a:endParaRPr b="0" lang="pt-BR" sz="2400" spc="-1" strike="noStrike">
              <a:solidFill>
                <a:srgbClr val="000000"/>
              </a:solidFill>
              <a:uFill>
                <a:solidFill>
                  <a:srgbClr val="ffffff"/>
                </a:solidFill>
              </a:uFill>
              <a:latin typeface="Calibri"/>
            </a:endParaRPr>
          </a:p>
          <a:p>
            <a:pPr marL="457200" algn="just"/>
            <a:endParaRPr b="0" lang="pt-BR" sz="3200" spc="-1" strike="noStrike">
              <a:solidFill>
                <a:srgbClr val="000000"/>
              </a:solidFill>
              <a:uFill>
                <a:solidFill>
                  <a:srgbClr val="ffffff"/>
                </a:solidFill>
              </a:uFill>
              <a:latin typeface="Calibri"/>
            </a:endParaRPr>
          </a:p>
          <a:p>
            <a:pPr lvl="1" marL="743040" indent="-285480" algn="just">
              <a:lnSpc>
                <a:spcPct val="100000"/>
              </a:lnSpc>
              <a:buClr>
                <a:srgbClr val="002060"/>
              </a:buClr>
              <a:buFont typeface="Wingdings" charset="2"/>
              <a:buChar char=""/>
            </a:pPr>
            <a:r>
              <a:rPr b="0" lang="pt-BR" sz="3600" spc="-1" strike="noStrike">
                <a:solidFill>
                  <a:srgbClr val="002060"/>
                </a:solidFill>
                <a:uFill>
                  <a:solidFill>
                    <a:srgbClr val="ffffff"/>
                  </a:solidFill>
                </a:uFill>
                <a:latin typeface="Calibri"/>
              </a:rPr>
              <a:t>Direcionar o ar para as áreas externas, atentando para a circulação de pessoas.</a:t>
            </a:r>
            <a:endParaRPr b="0" lang="pt-BR" sz="2400" spc="-1" strike="noStrike">
              <a:solidFill>
                <a:srgbClr val="000000"/>
              </a:solidFill>
              <a:uFill>
                <a:solidFill>
                  <a:srgbClr val="ffffff"/>
                </a:solidFill>
              </a:uFill>
              <a:latin typeface="Calibri"/>
            </a:endParaRPr>
          </a:p>
        </p:txBody>
      </p:sp>
      <p:sp>
        <p:nvSpPr>
          <p:cNvPr id="440" name="TextShape 2"/>
          <p:cNvSpPr txBox="1"/>
          <p:nvPr/>
        </p:nvSpPr>
        <p:spPr>
          <a:xfrm>
            <a:off x="103320" y="116640"/>
            <a:ext cx="8932680" cy="208800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Que outros ambientes em unidades de saúde são passíveis de contaminação?</a:t>
            </a:r>
            <a:endParaRPr b="0" lang="pt-BR" sz="4400" spc="-1" strike="noStrike">
              <a:solidFill>
                <a:srgbClr val="000000"/>
              </a:solidFill>
              <a:uFill>
                <a:solidFill>
                  <a:srgbClr val="ffffff"/>
                </a:solidFill>
              </a:uFill>
              <a:latin typeface="Arial"/>
            </a:endParaRPr>
          </a:p>
        </p:txBody>
      </p:sp>
    </p:spTree>
  </p:cSld>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441" name="CustomShape 1"/>
          <p:cNvSpPr/>
          <p:nvPr/>
        </p:nvSpPr>
        <p:spPr>
          <a:xfrm>
            <a:off x="3183840" y="3408120"/>
            <a:ext cx="2751120" cy="182880"/>
          </a:xfrm>
          <a:custGeom>
            <a:avLst/>
            <a:gdLst/>
            <a:ahLst/>
            <a:rect l="l" t="t" r="r" b="b"/>
            <a:pathLst>
              <a:path w="21600" h="21600">
                <a:moveTo>
                  <a:pt x="0" y="0"/>
                </a:moveTo>
                <a:lnTo>
                  <a:pt x="5400" y="21600"/>
                </a:lnTo>
                <a:lnTo>
                  <a:pt x="16200" y="21600"/>
                </a:lnTo>
                <a:lnTo>
                  <a:pt x="21600" y="0"/>
                </a:lnTo>
                <a:close/>
              </a:path>
            </a:pathLst>
          </a:custGeom>
          <a:solidFill>
            <a:srgbClr val="c0c0c0"/>
          </a:solidFill>
          <a:ln w="9360">
            <a:solidFill>
              <a:srgbClr val="003399"/>
            </a:solidFill>
            <a:miter/>
          </a:ln>
        </p:spPr>
        <p:style>
          <a:lnRef idx="0"/>
          <a:fillRef idx="0"/>
          <a:effectRef idx="0"/>
          <a:fontRef idx="minor"/>
        </p:style>
      </p:sp>
      <p:sp>
        <p:nvSpPr>
          <p:cNvPr id="442" name="CustomShape 2"/>
          <p:cNvSpPr/>
          <p:nvPr/>
        </p:nvSpPr>
        <p:spPr>
          <a:xfrm>
            <a:off x="3180240" y="2493000"/>
            <a:ext cx="2754720" cy="984600"/>
          </a:xfrm>
          <a:prstGeom prst="rect">
            <a:avLst/>
          </a:prstGeom>
          <a:solidFill>
            <a:schemeClr val="accent1">
              <a:lumMod val="40000"/>
              <a:lumOff val="60000"/>
            </a:schemeClr>
          </a:solidFill>
          <a:ln w="9360">
            <a:solidFill>
              <a:srgbClr val="003399"/>
            </a:solidFill>
            <a:miter/>
          </a:ln>
        </p:spPr>
        <p:style>
          <a:lnRef idx="0"/>
          <a:fillRef idx="0"/>
          <a:effectRef idx="0"/>
          <a:fontRef idx="minor"/>
        </p:style>
      </p:sp>
      <p:sp>
        <p:nvSpPr>
          <p:cNvPr id="443" name="CustomShape 3"/>
          <p:cNvSpPr/>
          <p:nvPr/>
        </p:nvSpPr>
        <p:spPr>
          <a:xfrm>
            <a:off x="4404960" y="2594880"/>
            <a:ext cx="1463040" cy="977400"/>
          </a:xfrm>
          <a:prstGeom prst="rect">
            <a:avLst/>
          </a:prstGeom>
          <a:noFill/>
          <a:ln>
            <a:noFill/>
          </a:ln>
        </p:spPr>
        <p:style>
          <a:lnRef idx="0"/>
          <a:fillRef idx="0"/>
          <a:effectRef idx="0"/>
          <a:fontRef idx="minor"/>
        </p:style>
        <p:txBody>
          <a:bodyPr lIns="67680" rIns="67680" tIns="35280" bIns="35280"/>
          <a:p>
            <a:pPr algn="ctr">
              <a:lnSpc>
                <a:spcPct val="35000"/>
              </a:lnSpc>
            </a:pPr>
            <a:r>
              <a:rPr b="1" lang="pt-BR" sz="2400" spc="-1" strike="noStrike">
                <a:solidFill>
                  <a:srgbClr val="002060"/>
                </a:solidFill>
                <a:uFill>
                  <a:solidFill>
                    <a:srgbClr val="ffffff"/>
                  </a:solidFill>
                </a:uFill>
                <a:latin typeface="Calibri"/>
              </a:rPr>
              <a:t> </a:t>
            </a:r>
            <a:endParaRPr b="0" lang="pt-BR" sz="1800" spc="-1" strike="noStrike">
              <a:solidFill>
                <a:srgbClr val="000000"/>
              </a:solidFill>
              <a:uFill>
                <a:solidFill>
                  <a:srgbClr val="ffffff"/>
                </a:solidFill>
              </a:uFill>
              <a:latin typeface="Arial"/>
            </a:endParaRPr>
          </a:p>
          <a:p>
            <a:pPr algn="ctr">
              <a:lnSpc>
                <a:spcPct val="35000"/>
              </a:lnSpc>
            </a:pPr>
            <a:r>
              <a:rPr b="0" lang="pt-BR" sz="2400" spc="-1" strike="noStrike">
                <a:solidFill>
                  <a:srgbClr val="002060"/>
                </a:solidFill>
                <a:uFill>
                  <a:solidFill>
                    <a:srgbClr val="ffffff"/>
                  </a:solidFill>
                </a:uFill>
                <a:latin typeface="Calibri"/>
              </a:rPr>
              <a:t>Proteção</a:t>
            </a:r>
            <a:endParaRPr b="0" lang="pt-BR" sz="1800" spc="-1" strike="noStrike">
              <a:solidFill>
                <a:srgbClr val="000000"/>
              </a:solidFill>
              <a:uFill>
                <a:solidFill>
                  <a:srgbClr val="ffffff"/>
                </a:solidFill>
              </a:uFill>
              <a:latin typeface="Arial"/>
            </a:endParaRPr>
          </a:p>
          <a:p>
            <a:pPr algn="ctr">
              <a:lnSpc>
                <a:spcPct val="35000"/>
              </a:lnSpc>
            </a:pPr>
            <a:r>
              <a:rPr b="0" lang="pt-BR" sz="2400" spc="-1" strike="noStrike">
                <a:solidFill>
                  <a:srgbClr val="002060"/>
                </a:solidFill>
                <a:uFill>
                  <a:solidFill>
                    <a:srgbClr val="ffffff"/>
                  </a:solidFill>
                </a:uFill>
                <a:latin typeface="Calibri"/>
              </a:rPr>
              <a:t>individual</a:t>
            </a:r>
            <a:endParaRPr b="0" lang="pt-BR" sz="1800" spc="-1" strike="noStrike">
              <a:solidFill>
                <a:srgbClr val="000000"/>
              </a:solidFill>
              <a:uFill>
                <a:solidFill>
                  <a:srgbClr val="ffffff"/>
                </a:solidFill>
              </a:uFill>
              <a:latin typeface="Arial"/>
            </a:endParaRPr>
          </a:p>
        </p:txBody>
      </p:sp>
      <p:pic>
        <p:nvPicPr>
          <p:cNvPr id="444" name="" descr=""/>
          <p:cNvPicPr/>
          <p:nvPr/>
        </p:nvPicPr>
        <p:blipFill>
          <a:blip r:embed="rId1"/>
          <a:stretch/>
        </p:blipFill>
        <p:spPr>
          <a:xfrm>
            <a:off x="3352680" y="2565360"/>
            <a:ext cx="965160" cy="851040"/>
          </a:xfrm>
          <a:prstGeom prst="rect">
            <a:avLst/>
          </a:prstGeom>
          <a:ln>
            <a:noFill/>
          </a:ln>
        </p:spPr>
      </p:pic>
    </p:spTree>
  </p:cSld>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5" name="TextShape 1"/>
          <p:cNvSpPr txBox="1"/>
          <p:nvPr/>
        </p:nvSpPr>
        <p:spPr>
          <a:xfrm>
            <a:off x="0" y="0"/>
            <a:ext cx="9143640" cy="1699920"/>
          </a:xfrm>
          <a:prstGeom prst="rect">
            <a:avLst/>
          </a:prstGeom>
          <a:solidFill>
            <a:srgbClr val="ffffff"/>
          </a:solidFill>
          <a:ln w="25560">
            <a:solidFill>
              <a:srgbClr val="000000"/>
            </a:solidFill>
            <a:round/>
          </a:ln>
        </p:spPr>
        <p:txBody>
          <a:bodyPr anchor="ctr"/>
          <a:p>
            <a:pPr marL="609480" indent="-609120" algn="ctr">
              <a:lnSpc>
                <a:spcPct val="100000"/>
              </a:lnSpc>
            </a:pPr>
            <a:r>
              <a:rPr b="0" lang="pt-BR" sz="4000" spc="-1" strike="noStrike">
                <a:solidFill>
                  <a:srgbClr val="000000"/>
                </a:solidFill>
                <a:uFill>
                  <a:solidFill>
                    <a:srgbClr val="ffffff"/>
                  </a:solidFill>
                </a:uFill>
                <a:latin typeface="Calibri"/>
              </a:rPr>
              <a:t>11 – Considerando a orientação para a realização do TDO e as medidas de controle de infecção, podemos afirmar que:</a:t>
            </a:r>
            <a:endParaRPr b="0" lang="pt-BR" sz="4400" spc="-1" strike="noStrike">
              <a:solidFill>
                <a:srgbClr val="000000"/>
              </a:solidFill>
              <a:uFill>
                <a:solidFill>
                  <a:srgbClr val="ffffff"/>
                </a:solidFill>
              </a:uFill>
              <a:latin typeface="Arial"/>
            </a:endParaRPr>
          </a:p>
        </p:txBody>
      </p:sp>
      <p:sp>
        <p:nvSpPr>
          <p:cNvPr id="446" name="CustomShape 2"/>
          <p:cNvSpPr/>
          <p:nvPr/>
        </p:nvSpPr>
        <p:spPr>
          <a:xfrm rot="5400000">
            <a:off x="4335840" y="-1706400"/>
            <a:ext cx="1332360" cy="828396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00b050"/>
              </a:buClr>
              <a:buFont typeface="Symbol" charset="2"/>
              <a:buChar char=""/>
            </a:pPr>
            <a:r>
              <a:rPr b="0" lang="pt-BR" sz="3200" spc="-1" strike="noStrike">
                <a:solidFill>
                  <a:srgbClr val="00b050"/>
                </a:solidFill>
                <a:uFill>
                  <a:solidFill>
                    <a:srgbClr val="ffffff"/>
                  </a:solidFill>
                </a:uFill>
                <a:latin typeface="Calibri"/>
              </a:rPr>
              <a:t>O TDO auxilia na adesão ao tratamento da TB e durante sua realização o profissional deve usar a máscara cirúrgica.</a:t>
            </a:r>
            <a:endParaRPr b="0" lang="pt-BR" sz="1800" spc="-1" strike="noStrike">
              <a:solidFill>
                <a:srgbClr val="000000"/>
              </a:solidFill>
              <a:uFill>
                <a:solidFill>
                  <a:srgbClr val="ffffff"/>
                </a:solidFill>
              </a:uFill>
              <a:latin typeface="Arial"/>
            </a:endParaRPr>
          </a:p>
        </p:txBody>
      </p:sp>
      <p:sp>
        <p:nvSpPr>
          <p:cNvPr id="447" name="CustomShape 3"/>
          <p:cNvSpPr/>
          <p:nvPr/>
        </p:nvSpPr>
        <p:spPr>
          <a:xfrm>
            <a:off x="0" y="1913400"/>
            <a:ext cx="846000" cy="1107720"/>
          </a:xfrm>
          <a:prstGeom prst="roundRect">
            <a:avLst>
              <a:gd name="adj" fmla="val 16667"/>
            </a:avLst>
          </a:prstGeom>
          <a:solidFill>
            <a:srgbClr val="00b050"/>
          </a:solidFill>
          <a:ln>
            <a:solidFill>
              <a:schemeClr val="lt1">
                <a:hueOff val="0"/>
                <a:satOff val="0"/>
                <a:lumOff val="0"/>
                <a:alphaOff val="0"/>
              </a:schemeClr>
            </a:solidFill>
            <a:round/>
          </a:ln>
        </p:spPr>
        <p:style>
          <a:lnRef idx="2"/>
          <a:fillRef idx="0"/>
          <a:effectRef idx="0"/>
          <a:fontRef idx="minor"/>
        </p:style>
        <p:txBody>
          <a:bodyPr lIns="182520" rIns="141120" tIns="111960" bIns="111600" anchor="ctr"/>
          <a:p>
            <a:pPr algn="ctr">
              <a:lnSpc>
                <a:spcPct val="90000"/>
              </a:lnSpc>
            </a:pPr>
            <a:r>
              <a:rPr b="1" lang="pt-BR" sz="3700" spc="-1" strike="noStrike">
                <a:solidFill>
                  <a:srgbClr val="ffffff"/>
                </a:solidFill>
                <a:uFill>
                  <a:solidFill>
                    <a:srgbClr val="ffffff"/>
                  </a:solidFill>
                </a:uFill>
                <a:latin typeface="Calibri"/>
              </a:rPr>
              <a:t>a)</a:t>
            </a:r>
            <a:endParaRPr b="0" lang="pt-BR" sz="1800" spc="-1" strike="noStrike">
              <a:solidFill>
                <a:srgbClr val="000000"/>
              </a:solidFill>
              <a:uFill>
                <a:solidFill>
                  <a:srgbClr val="ffffff"/>
                </a:solidFill>
              </a:uFill>
              <a:latin typeface="Arial"/>
            </a:endParaRPr>
          </a:p>
        </p:txBody>
      </p:sp>
      <p:sp>
        <p:nvSpPr>
          <p:cNvPr id="448" name="CustomShape 4"/>
          <p:cNvSpPr/>
          <p:nvPr/>
        </p:nvSpPr>
        <p:spPr>
          <a:xfrm rot="5400000">
            <a:off x="4241160" y="-92160"/>
            <a:ext cx="1484280" cy="826740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c000"/>
              </a:buClr>
              <a:buFont typeface="Symbol" charset="2"/>
              <a:buChar char=""/>
            </a:pPr>
            <a:r>
              <a:rPr b="0" lang="pt-BR" sz="3200" spc="-1" strike="noStrike">
                <a:solidFill>
                  <a:srgbClr val="ffc000"/>
                </a:solidFill>
                <a:uFill>
                  <a:solidFill>
                    <a:srgbClr val="ffffff"/>
                  </a:solidFill>
                </a:uFill>
                <a:latin typeface="Calibri"/>
              </a:rPr>
              <a:t>O TDO inclui a observação da ingestão dos medicamentos, devendo a pessoa com baciloscopia positiva usar máscara cirúrgica.</a:t>
            </a:r>
            <a:endParaRPr b="0" lang="pt-BR" sz="1800" spc="-1" strike="noStrike">
              <a:solidFill>
                <a:srgbClr val="000000"/>
              </a:solidFill>
              <a:uFill>
                <a:solidFill>
                  <a:srgbClr val="ffffff"/>
                </a:solidFill>
              </a:uFill>
              <a:latin typeface="Arial"/>
            </a:endParaRPr>
          </a:p>
        </p:txBody>
      </p:sp>
      <p:sp>
        <p:nvSpPr>
          <p:cNvPr id="449" name="CustomShape 5"/>
          <p:cNvSpPr/>
          <p:nvPr/>
        </p:nvSpPr>
        <p:spPr>
          <a:xfrm>
            <a:off x="0" y="3483360"/>
            <a:ext cx="875160" cy="1150200"/>
          </a:xfrm>
          <a:prstGeom prst="roundRect">
            <a:avLst>
              <a:gd name="adj" fmla="val 16667"/>
            </a:avLst>
          </a:prstGeom>
          <a:solidFill>
            <a:srgbClr val="ffc000"/>
          </a:solidFill>
          <a:ln>
            <a:solidFill>
              <a:schemeClr val="lt1">
                <a:hueOff val="0"/>
                <a:satOff val="0"/>
                <a:lumOff val="0"/>
                <a:alphaOff val="0"/>
              </a:schemeClr>
            </a:solidFill>
            <a:round/>
          </a:ln>
        </p:spPr>
        <p:style>
          <a:lnRef idx="2"/>
          <a:fillRef idx="0"/>
          <a:effectRef idx="0"/>
          <a:fontRef idx="minor"/>
        </p:style>
        <p:txBody>
          <a:bodyPr lIns="183960" rIns="141120" tIns="113400" bIns="113040" anchor="ctr"/>
          <a:p>
            <a:pPr algn="ctr">
              <a:lnSpc>
                <a:spcPct val="90000"/>
              </a:lnSpc>
            </a:pPr>
            <a:r>
              <a:rPr b="1" lang="pt-BR" sz="3700" spc="-1" strike="noStrike">
                <a:solidFill>
                  <a:srgbClr val="ffffff"/>
                </a:solidFill>
                <a:uFill>
                  <a:solidFill>
                    <a:srgbClr val="ffffff"/>
                  </a:solidFill>
                </a:uFill>
                <a:latin typeface="Calibri"/>
              </a:rPr>
              <a:t>b)</a:t>
            </a:r>
            <a:endParaRPr b="0" lang="pt-BR" sz="1800" spc="-1" strike="noStrike">
              <a:solidFill>
                <a:srgbClr val="000000"/>
              </a:solidFill>
              <a:uFill>
                <a:solidFill>
                  <a:srgbClr val="ffffff"/>
                </a:solidFill>
              </a:uFill>
              <a:latin typeface="Arial"/>
            </a:endParaRPr>
          </a:p>
        </p:txBody>
      </p:sp>
      <p:sp>
        <p:nvSpPr>
          <p:cNvPr id="450" name="CustomShape 6"/>
          <p:cNvSpPr/>
          <p:nvPr/>
        </p:nvSpPr>
        <p:spPr>
          <a:xfrm rot="5400000">
            <a:off x="3985560" y="1630440"/>
            <a:ext cx="1692360" cy="844056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0000"/>
              </a:buClr>
              <a:buFont typeface="Symbol" charset="2"/>
              <a:buChar char=""/>
            </a:pPr>
            <a:r>
              <a:rPr b="0" lang="pt-BR" sz="3200" spc="-1" strike="noStrike">
                <a:solidFill>
                  <a:srgbClr val="ff0000"/>
                </a:solidFill>
                <a:uFill>
                  <a:solidFill>
                    <a:srgbClr val="ffffff"/>
                  </a:solidFill>
                </a:uFill>
                <a:latin typeface="Calibri"/>
              </a:rPr>
              <a:t>O TDO pode ser realizado por profissionais de saúde ou outros profissionais capacitados porém, nem o profissional nem a pessoa com baciloscopia positiva deve usar máscara.</a:t>
            </a:r>
            <a:endParaRPr b="0" lang="pt-BR" sz="1800" spc="-1" strike="noStrike">
              <a:solidFill>
                <a:srgbClr val="000000"/>
              </a:solidFill>
              <a:uFill>
                <a:solidFill>
                  <a:srgbClr val="ffffff"/>
                </a:solidFill>
              </a:uFill>
              <a:latin typeface="Arial"/>
            </a:endParaRPr>
          </a:p>
        </p:txBody>
      </p:sp>
      <p:sp>
        <p:nvSpPr>
          <p:cNvPr id="451" name="CustomShape 7"/>
          <p:cNvSpPr/>
          <p:nvPr/>
        </p:nvSpPr>
        <p:spPr>
          <a:xfrm>
            <a:off x="0" y="5245560"/>
            <a:ext cx="702720" cy="1124640"/>
          </a:xfrm>
          <a:prstGeom prst="roundRect">
            <a:avLst>
              <a:gd name="adj" fmla="val 16667"/>
            </a:avLst>
          </a:prstGeom>
          <a:solidFill>
            <a:srgbClr val="ff0000"/>
          </a:solidFill>
          <a:ln>
            <a:solidFill>
              <a:schemeClr val="lt1">
                <a:hueOff val="0"/>
                <a:satOff val="0"/>
                <a:lumOff val="0"/>
                <a:alphaOff val="0"/>
              </a:schemeClr>
            </a:solidFill>
            <a:round/>
          </a:ln>
        </p:spPr>
        <p:style>
          <a:lnRef idx="2"/>
          <a:fillRef idx="0"/>
          <a:effectRef idx="0"/>
          <a:fontRef idx="minor"/>
        </p:style>
        <p:txBody>
          <a:bodyPr lIns="175320" rIns="141120" tIns="104760" bIns="105120" anchor="ctr"/>
          <a:p>
            <a:pPr algn="ctr">
              <a:lnSpc>
                <a:spcPct val="90000"/>
              </a:lnSpc>
            </a:pPr>
            <a:r>
              <a:rPr b="1" lang="pt-BR" sz="3700" spc="-1" strike="noStrike">
                <a:solidFill>
                  <a:srgbClr val="ffffff"/>
                </a:solidFill>
                <a:uFill>
                  <a:solidFill>
                    <a:srgbClr val="ffffff"/>
                  </a:solidFill>
                </a:uFill>
                <a:latin typeface="Calibri"/>
              </a:rPr>
              <a:t>c)</a:t>
            </a:r>
            <a:endParaRPr b="0" lang="pt-BR" sz="1800" spc="-1" strike="noStrike">
              <a:solidFill>
                <a:srgbClr val="000000"/>
              </a:solidFill>
              <a:uFill>
                <a:solidFill>
                  <a:srgbClr val="ffffff"/>
                </a:solidFill>
              </a:uFill>
              <a:latin typeface="Arial"/>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extShape 1"/>
          <p:cNvSpPr txBox="1"/>
          <p:nvPr/>
        </p:nvSpPr>
        <p:spPr>
          <a:xfrm>
            <a:off x="0" y="0"/>
            <a:ext cx="9143640" cy="1699920"/>
          </a:xfrm>
          <a:prstGeom prst="rect">
            <a:avLst/>
          </a:prstGeom>
          <a:solidFill>
            <a:srgbClr val="ffffff"/>
          </a:solidFill>
          <a:ln w="25560">
            <a:solidFill>
              <a:srgbClr val="000000"/>
            </a:solidFill>
            <a:round/>
          </a:ln>
        </p:spPr>
        <p:txBody>
          <a:bodyPr anchor="ctr"/>
          <a:p>
            <a:pPr marL="609480" indent="-609120" algn="ctr">
              <a:lnSpc>
                <a:spcPct val="100000"/>
              </a:lnSpc>
            </a:pPr>
            <a:r>
              <a:rPr b="0" lang="pt-BR" sz="4000" spc="-1" strike="noStrike">
                <a:solidFill>
                  <a:srgbClr val="000000"/>
                </a:solidFill>
                <a:uFill>
                  <a:solidFill>
                    <a:srgbClr val="ffffff"/>
                  </a:solidFill>
                </a:uFill>
                <a:latin typeface="Calibri"/>
              </a:rPr>
              <a:t>1 – Profissionais e trabalhadores de saúde apresentam maior risco de adoecimento por TB?</a:t>
            </a:r>
            <a:endParaRPr b="0" lang="pt-BR" sz="4400" spc="-1" strike="noStrike">
              <a:solidFill>
                <a:srgbClr val="000000"/>
              </a:solidFill>
              <a:uFill>
                <a:solidFill>
                  <a:srgbClr val="ffffff"/>
                </a:solidFill>
              </a:uFill>
              <a:latin typeface="Arial"/>
            </a:endParaRPr>
          </a:p>
        </p:txBody>
      </p:sp>
      <p:sp>
        <p:nvSpPr>
          <p:cNvPr id="142" name="CustomShape 2"/>
          <p:cNvSpPr/>
          <p:nvPr/>
        </p:nvSpPr>
        <p:spPr>
          <a:xfrm rot="5400000">
            <a:off x="4221360" y="-1402200"/>
            <a:ext cx="1634040" cy="797760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nSpc>
                <a:spcPct val="90000"/>
              </a:lnSpc>
              <a:buClr>
                <a:srgbClr val="00b050"/>
              </a:buClr>
              <a:buFont typeface="Symbol" charset="2"/>
              <a:buChar char=""/>
            </a:pPr>
            <a:r>
              <a:rPr b="0" lang="pt-BR" sz="3600" spc="-1" strike="noStrike">
                <a:solidFill>
                  <a:srgbClr val="00b050"/>
                </a:solidFill>
                <a:uFill>
                  <a:solidFill>
                    <a:srgbClr val="ffffff"/>
                  </a:solidFill>
                </a:uFill>
                <a:latin typeface="Calibri"/>
              </a:rPr>
              <a:t>Sim, o risco é 28 vezes maior que o risco da população geral.</a:t>
            </a:r>
            <a:endParaRPr b="0" lang="pt-BR" sz="1800" spc="-1" strike="noStrike">
              <a:solidFill>
                <a:srgbClr val="000000"/>
              </a:solidFill>
              <a:uFill>
                <a:solidFill>
                  <a:srgbClr val="ffffff"/>
                </a:solidFill>
              </a:uFill>
              <a:latin typeface="Arial"/>
            </a:endParaRPr>
          </a:p>
        </p:txBody>
      </p:sp>
      <p:sp>
        <p:nvSpPr>
          <p:cNvPr id="143" name="CustomShape 3"/>
          <p:cNvSpPr/>
          <p:nvPr/>
        </p:nvSpPr>
        <p:spPr>
          <a:xfrm>
            <a:off x="98280" y="2054880"/>
            <a:ext cx="950760" cy="1127880"/>
          </a:xfrm>
          <a:prstGeom prst="roundRect">
            <a:avLst>
              <a:gd name="adj" fmla="val 16667"/>
            </a:avLst>
          </a:prstGeom>
          <a:solidFill>
            <a:srgbClr val="00b050"/>
          </a:solidFill>
          <a:ln>
            <a:solidFill>
              <a:schemeClr val="lt1">
                <a:hueOff val="0"/>
                <a:satOff val="0"/>
                <a:lumOff val="0"/>
                <a:alphaOff val="0"/>
              </a:schemeClr>
            </a:solidFill>
            <a:round/>
          </a:ln>
        </p:spPr>
        <p:style>
          <a:lnRef idx="2"/>
          <a:fillRef idx="0"/>
          <a:effectRef idx="0"/>
          <a:fontRef idx="minor"/>
        </p:style>
        <p:txBody>
          <a:bodyPr lIns="217800" rIns="171360" tIns="132120" bIns="132120" anchor="ctr"/>
          <a:p>
            <a:pPr algn="ctr">
              <a:lnSpc>
                <a:spcPct val="90000"/>
              </a:lnSpc>
            </a:pPr>
            <a:r>
              <a:rPr b="1" lang="pt-BR" sz="4500" spc="-1" strike="noStrike">
                <a:solidFill>
                  <a:srgbClr val="ffffff"/>
                </a:solidFill>
                <a:uFill>
                  <a:solidFill>
                    <a:srgbClr val="ffffff"/>
                  </a:solidFill>
                </a:uFill>
                <a:latin typeface="Calibri"/>
              </a:rPr>
              <a:t>a)</a:t>
            </a:r>
            <a:endParaRPr b="0" lang="pt-BR" sz="1800" spc="-1" strike="noStrike">
              <a:solidFill>
                <a:srgbClr val="000000"/>
              </a:solidFill>
              <a:uFill>
                <a:solidFill>
                  <a:srgbClr val="ffffff"/>
                </a:solidFill>
              </a:uFill>
              <a:latin typeface="Arial"/>
            </a:endParaRPr>
          </a:p>
        </p:txBody>
      </p:sp>
      <p:sp>
        <p:nvSpPr>
          <p:cNvPr id="144" name="CustomShape 4"/>
          <p:cNvSpPr/>
          <p:nvPr/>
        </p:nvSpPr>
        <p:spPr>
          <a:xfrm rot="5400000">
            <a:off x="4305960" y="300240"/>
            <a:ext cx="1389240" cy="799776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nSpc>
                <a:spcPct val="90000"/>
              </a:lnSpc>
              <a:buClr>
                <a:srgbClr val="ffc000"/>
              </a:buClr>
              <a:buFont typeface="Symbol" charset="2"/>
              <a:buChar char=""/>
            </a:pPr>
            <a:r>
              <a:rPr b="0" lang="pt-BR" sz="3600" spc="-1" strike="noStrike">
                <a:solidFill>
                  <a:srgbClr val="ffc000"/>
                </a:solidFill>
                <a:uFill>
                  <a:solidFill>
                    <a:srgbClr val="ffffff"/>
                  </a:solidFill>
                </a:uFill>
                <a:latin typeface="Calibri"/>
              </a:rPr>
              <a:t>Não, o risco é o mesmo da população geral, pois circulam nos mesmos ambientes.</a:t>
            </a:r>
            <a:endParaRPr b="0" lang="pt-BR" sz="1800" spc="-1" strike="noStrike">
              <a:solidFill>
                <a:srgbClr val="000000"/>
              </a:solidFill>
              <a:uFill>
                <a:solidFill>
                  <a:srgbClr val="ffffff"/>
                </a:solidFill>
              </a:uFill>
              <a:latin typeface="Arial"/>
            </a:endParaRPr>
          </a:p>
        </p:txBody>
      </p:sp>
      <p:sp>
        <p:nvSpPr>
          <p:cNvPr id="145" name="CustomShape 5"/>
          <p:cNvSpPr/>
          <p:nvPr/>
        </p:nvSpPr>
        <p:spPr>
          <a:xfrm>
            <a:off x="98280" y="3731040"/>
            <a:ext cx="930600" cy="1171080"/>
          </a:xfrm>
          <a:prstGeom prst="roundRect">
            <a:avLst>
              <a:gd name="adj" fmla="val 16667"/>
            </a:avLst>
          </a:prstGeom>
          <a:solidFill>
            <a:srgbClr val="ffc000"/>
          </a:solidFill>
          <a:ln>
            <a:solidFill>
              <a:schemeClr val="lt1">
                <a:hueOff val="0"/>
                <a:satOff val="0"/>
                <a:lumOff val="0"/>
                <a:alphaOff val="0"/>
              </a:schemeClr>
            </a:solidFill>
            <a:round/>
          </a:ln>
        </p:spPr>
        <p:style>
          <a:lnRef idx="2"/>
          <a:fillRef idx="0"/>
          <a:effectRef idx="0"/>
          <a:fontRef idx="minor"/>
        </p:style>
        <p:txBody>
          <a:bodyPr lIns="216720" rIns="171360" tIns="131040" bIns="131040" anchor="ctr"/>
          <a:p>
            <a:pPr algn="ctr">
              <a:lnSpc>
                <a:spcPct val="90000"/>
              </a:lnSpc>
            </a:pPr>
            <a:r>
              <a:rPr b="1" lang="pt-BR" sz="4500" spc="-1" strike="noStrike">
                <a:solidFill>
                  <a:srgbClr val="ffffff"/>
                </a:solidFill>
                <a:uFill>
                  <a:solidFill>
                    <a:srgbClr val="ffffff"/>
                  </a:solidFill>
                </a:uFill>
                <a:latin typeface="Calibri"/>
              </a:rPr>
              <a:t>b)</a:t>
            </a:r>
            <a:endParaRPr b="0" lang="pt-BR" sz="1800" spc="-1" strike="noStrike">
              <a:solidFill>
                <a:srgbClr val="000000"/>
              </a:solidFill>
              <a:uFill>
                <a:solidFill>
                  <a:srgbClr val="ffffff"/>
                </a:solidFill>
              </a:uFill>
              <a:latin typeface="Arial"/>
            </a:endParaRPr>
          </a:p>
        </p:txBody>
      </p:sp>
      <p:sp>
        <p:nvSpPr>
          <p:cNvPr id="146" name="CustomShape 6"/>
          <p:cNvSpPr/>
          <p:nvPr/>
        </p:nvSpPr>
        <p:spPr>
          <a:xfrm rot="5400000">
            <a:off x="4332600" y="1983600"/>
            <a:ext cx="1477440" cy="7995960"/>
          </a:xfrm>
          <a:prstGeom prst="round2SameRect">
            <a:avLst>
              <a:gd name="adj1" fmla="val 16667"/>
              <a:gd name="adj2" fmla="val 0"/>
            </a:avLst>
          </a:prstGeom>
          <a:solidFill>
            <a:srgbClr val="ff0000"/>
          </a:solid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nSpc>
                <a:spcPct val="90000"/>
              </a:lnSpc>
              <a:buClr>
                <a:srgbClr val="ffffff"/>
              </a:buClr>
              <a:buFont typeface="Symbol" charset="2"/>
              <a:buChar char=""/>
            </a:pPr>
            <a:r>
              <a:rPr b="0" lang="pt-BR" sz="3600" spc="-1" strike="noStrike">
                <a:solidFill>
                  <a:srgbClr val="ffffff"/>
                </a:solidFill>
                <a:uFill>
                  <a:solidFill>
                    <a:srgbClr val="ffffff"/>
                  </a:solidFill>
                </a:uFill>
                <a:latin typeface="Calibri"/>
              </a:rPr>
              <a:t>Sim, o risco é maior e depende da categoria profissional e das atividades desenvolvidas.</a:t>
            </a:r>
            <a:endParaRPr b="0" lang="pt-BR" sz="1800" spc="-1" strike="noStrike">
              <a:solidFill>
                <a:srgbClr val="000000"/>
              </a:solidFill>
              <a:uFill>
                <a:solidFill>
                  <a:srgbClr val="ffffff"/>
                </a:solidFill>
              </a:uFill>
              <a:latin typeface="Arial"/>
            </a:endParaRPr>
          </a:p>
        </p:txBody>
      </p:sp>
      <p:sp>
        <p:nvSpPr>
          <p:cNvPr id="147" name="CustomShape 7"/>
          <p:cNvSpPr/>
          <p:nvPr/>
        </p:nvSpPr>
        <p:spPr>
          <a:xfrm>
            <a:off x="98280" y="5341320"/>
            <a:ext cx="950760" cy="1144800"/>
          </a:xfrm>
          <a:prstGeom prst="roundRect">
            <a:avLst>
              <a:gd name="adj" fmla="val 16667"/>
            </a:avLst>
          </a:prstGeom>
          <a:solidFill>
            <a:srgbClr val="ff0000"/>
          </a:solidFill>
          <a:ln>
            <a:solidFill>
              <a:schemeClr val="lt1">
                <a:hueOff val="0"/>
                <a:satOff val="0"/>
                <a:lumOff val="0"/>
                <a:alphaOff val="0"/>
              </a:schemeClr>
            </a:solidFill>
            <a:round/>
          </a:ln>
        </p:spPr>
        <p:style>
          <a:lnRef idx="2"/>
          <a:fillRef idx="0"/>
          <a:effectRef idx="0"/>
          <a:fontRef idx="minor"/>
        </p:style>
        <p:txBody>
          <a:bodyPr lIns="217800" rIns="171360" tIns="132120" bIns="132120" anchor="ctr"/>
          <a:p>
            <a:pPr algn="ctr">
              <a:lnSpc>
                <a:spcPct val="90000"/>
              </a:lnSpc>
            </a:pPr>
            <a:r>
              <a:rPr b="1" lang="pt-BR" sz="4500" spc="-1" strike="noStrike">
                <a:solidFill>
                  <a:srgbClr val="ffffff"/>
                </a:solidFill>
                <a:uFill>
                  <a:solidFill>
                    <a:srgbClr val="ffffff"/>
                  </a:solidFill>
                </a:uFill>
                <a:latin typeface="Calibri"/>
              </a:rPr>
              <a:t>c)</a:t>
            </a:r>
            <a:endParaRPr b="0" lang="pt-BR" sz="1800" spc="-1" strike="noStrike">
              <a:solidFill>
                <a:srgbClr val="000000"/>
              </a:solidFill>
              <a:uFill>
                <a:solidFill>
                  <a:srgbClr val="ffffff"/>
                </a:solidFill>
              </a:uFill>
              <a:latin typeface="Arial"/>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2" name="Imagem 1" descr=""/>
          <p:cNvPicPr/>
          <p:nvPr/>
        </p:nvPicPr>
        <p:blipFill>
          <a:blip r:embed="rId1"/>
          <a:stretch/>
        </p:blipFill>
        <p:spPr>
          <a:xfrm>
            <a:off x="254160" y="254160"/>
            <a:ext cx="8635680" cy="6349680"/>
          </a:xfrm>
          <a:prstGeom prst="rect">
            <a:avLst/>
          </a:prstGeom>
          <a:ln>
            <a:noFill/>
          </a:ln>
        </p:spPr>
      </p:pic>
    </p:spTree>
  </p:cSld>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3" name="TextShape 1"/>
          <p:cNvSpPr txBox="1"/>
          <p:nvPr/>
        </p:nvSpPr>
        <p:spPr>
          <a:xfrm>
            <a:off x="0" y="0"/>
            <a:ext cx="9143640" cy="1699920"/>
          </a:xfrm>
          <a:prstGeom prst="rect">
            <a:avLst/>
          </a:prstGeom>
          <a:solidFill>
            <a:srgbClr val="ffffff"/>
          </a:solidFill>
          <a:ln w="25560">
            <a:solidFill>
              <a:srgbClr val="000000"/>
            </a:solidFill>
            <a:round/>
          </a:ln>
        </p:spPr>
        <p:txBody>
          <a:bodyPr anchor="ctr"/>
          <a:p>
            <a:pPr marL="609480" indent="-609120" algn="ctr">
              <a:lnSpc>
                <a:spcPct val="100000"/>
              </a:lnSpc>
            </a:pPr>
            <a:r>
              <a:rPr b="0" lang="pt-BR" sz="4000" spc="-1" strike="noStrike">
                <a:solidFill>
                  <a:srgbClr val="000000"/>
                </a:solidFill>
                <a:uFill>
                  <a:solidFill>
                    <a:srgbClr val="ffffff"/>
                  </a:solidFill>
                </a:uFill>
                <a:latin typeface="Calibri"/>
              </a:rPr>
              <a:t>11 – Considerando a orientação para a realização do TDO e as medidas de controle de infecção, podemos afirmar que:</a:t>
            </a:r>
            <a:endParaRPr b="0" lang="pt-BR" sz="4400" spc="-1" strike="noStrike">
              <a:solidFill>
                <a:srgbClr val="000000"/>
              </a:solidFill>
              <a:uFill>
                <a:solidFill>
                  <a:srgbClr val="ffffff"/>
                </a:solidFill>
              </a:uFill>
              <a:latin typeface="Arial"/>
            </a:endParaRPr>
          </a:p>
        </p:txBody>
      </p:sp>
      <p:sp>
        <p:nvSpPr>
          <p:cNvPr id="454" name="CustomShape 2"/>
          <p:cNvSpPr/>
          <p:nvPr/>
        </p:nvSpPr>
        <p:spPr>
          <a:xfrm rot="5400000">
            <a:off x="4335840" y="-1706400"/>
            <a:ext cx="1332360" cy="828396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00b050"/>
              </a:buClr>
              <a:buFont typeface="Symbol" charset="2"/>
              <a:buChar char=""/>
            </a:pPr>
            <a:r>
              <a:rPr b="0" lang="pt-BR" sz="3200" spc="-1" strike="noStrike">
                <a:solidFill>
                  <a:srgbClr val="00b050"/>
                </a:solidFill>
                <a:uFill>
                  <a:solidFill>
                    <a:srgbClr val="ffffff"/>
                  </a:solidFill>
                </a:uFill>
                <a:latin typeface="Calibri"/>
              </a:rPr>
              <a:t>O TDO auxilia na adesão ao tratamento da TB e durante sua realização o profissional deve usar a máscara cirúrgica.</a:t>
            </a:r>
            <a:endParaRPr b="0" lang="pt-BR" sz="1800" spc="-1" strike="noStrike">
              <a:solidFill>
                <a:srgbClr val="000000"/>
              </a:solidFill>
              <a:uFill>
                <a:solidFill>
                  <a:srgbClr val="ffffff"/>
                </a:solidFill>
              </a:uFill>
              <a:latin typeface="Arial"/>
            </a:endParaRPr>
          </a:p>
        </p:txBody>
      </p:sp>
      <p:sp>
        <p:nvSpPr>
          <p:cNvPr id="455" name="CustomShape 3"/>
          <p:cNvSpPr/>
          <p:nvPr/>
        </p:nvSpPr>
        <p:spPr>
          <a:xfrm>
            <a:off x="0" y="1913400"/>
            <a:ext cx="846000" cy="1107720"/>
          </a:xfrm>
          <a:prstGeom prst="roundRect">
            <a:avLst>
              <a:gd name="adj" fmla="val 16667"/>
            </a:avLst>
          </a:prstGeom>
          <a:solidFill>
            <a:srgbClr val="00b050"/>
          </a:solidFill>
          <a:ln>
            <a:solidFill>
              <a:schemeClr val="lt1">
                <a:hueOff val="0"/>
                <a:satOff val="0"/>
                <a:lumOff val="0"/>
                <a:alphaOff val="0"/>
              </a:schemeClr>
            </a:solidFill>
            <a:round/>
          </a:ln>
        </p:spPr>
        <p:style>
          <a:lnRef idx="2"/>
          <a:fillRef idx="0"/>
          <a:effectRef idx="0"/>
          <a:fontRef idx="minor"/>
        </p:style>
        <p:txBody>
          <a:bodyPr lIns="182520" rIns="141120" tIns="111960" bIns="111600" anchor="ctr"/>
          <a:p>
            <a:pPr algn="ctr">
              <a:lnSpc>
                <a:spcPct val="90000"/>
              </a:lnSpc>
            </a:pPr>
            <a:r>
              <a:rPr b="1" lang="pt-BR" sz="3700" spc="-1" strike="noStrike">
                <a:solidFill>
                  <a:srgbClr val="ffffff"/>
                </a:solidFill>
                <a:uFill>
                  <a:solidFill>
                    <a:srgbClr val="ffffff"/>
                  </a:solidFill>
                </a:uFill>
                <a:latin typeface="Calibri"/>
              </a:rPr>
              <a:t>a)</a:t>
            </a:r>
            <a:endParaRPr b="0" lang="pt-BR" sz="1800" spc="-1" strike="noStrike">
              <a:solidFill>
                <a:srgbClr val="000000"/>
              </a:solidFill>
              <a:uFill>
                <a:solidFill>
                  <a:srgbClr val="ffffff"/>
                </a:solidFill>
              </a:uFill>
              <a:latin typeface="Arial"/>
            </a:endParaRPr>
          </a:p>
        </p:txBody>
      </p:sp>
      <p:sp>
        <p:nvSpPr>
          <p:cNvPr id="456" name="CustomShape 4"/>
          <p:cNvSpPr/>
          <p:nvPr/>
        </p:nvSpPr>
        <p:spPr>
          <a:xfrm rot="5400000">
            <a:off x="4241160" y="-92160"/>
            <a:ext cx="1484280" cy="8267400"/>
          </a:xfrm>
          <a:prstGeom prst="round2SameRect">
            <a:avLst>
              <a:gd name="adj1" fmla="val 16667"/>
              <a:gd name="adj2" fmla="val 0"/>
            </a:avLst>
          </a:prstGeom>
          <a:solidFill>
            <a:srgbClr val="ffc000"/>
          </a:solid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ffff"/>
              </a:buClr>
              <a:buFont typeface="Symbol" charset="2"/>
              <a:buChar char=""/>
            </a:pPr>
            <a:r>
              <a:rPr b="0" lang="pt-BR" sz="3200" spc="-1" strike="noStrike">
                <a:solidFill>
                  <a:srgbClr val="ffffff"/>
                </a:solidFill>
                <a:uFill>
                  <a:solidFill>
                    <a:srgbClr val="ffffff"/>
                  </a:solidFill>
                </a:uFill>
                <a:latin typeface="Calibri"/>
              </a:rPr>
              <a:t>O TDO inclui a observação da ingestão dos medicamentos, devendo a pessoa com baciloscopia positiva usar máscara cirúrgica.</a:t>
            </a:r>
            <a:endParaRPr b="0" lang="pt-BR" sz="1800" spc="-1" strike="noStrike">
              <a:solidFill>
                <a:srgbClr val="000000"/>
              </a:solidFill>
              <a:uFill>
                <a:solidFill>
                  <a:srgbClr val="ffffff"/>
                </a:solidFill>
              </a:uFill>
              <a:latin typeface="Arial"/>
            </a:endParaRPr>
          </a:p>
        </p:txBody>
      </p:sp>
      <p:sp>
        <p:nvSpPr>
          <p:cNvPr id="457" name="CustomShape 5"/>
          <p:cNvSpPr/>
          <p:nvPr/>
        </p:nvSpPr>
        <p:spPr>
          <a:xfrm>
            <a:off x="0" y="3483360"/>
            <a:ext cx="875160" cy="1150200"/>
          </a:xfrm>
          <a:prstGeom prst="roundRect">
            <a:avLst>
              <a:gd name="adj" fmla="val 16667"/>
            </a:avLst>
          </a:prstGeom>
          <a:solidFill>
            <a:srgbClr val="ffc000"/>
          </a:solidFill>
          <a:ln>
            <a:solidFill>
              <a:schemeClr val="lt1">
                <a:hueOff val="0"/>
                <a:satOff val="0"/>
                <a:lumOff val="0"/>
                <a:alphaOff val="0"/>
              </a:schemeClr>
            </a:solidFill>
            <a:round/>
          </a:ln>
        </p:spPr>
        <p:style>
          <a:lnRef idx="2"/>
          <a:fillRef idx="0"/>
          <a:effectRef idx="0"/>
          <a:fontRef idx="minor"/>
        </p:style>
        <p:txBody>
          <a:bodyPr lIns="183960" rIns="141120" tIns="113400" bIns="113040" anchor="ctr"/>
          <a:p>
            <a:pPr algn="ctr">
              <a:lnSpc>
                <a:spcPct val="90000"/>
              </a:lnSpc>
            </a:pPr>
            <a:r>
              <a:rPr b="1" lang="pt-BR" sz="3700" spc="-1" strike="noStrike">
                <a:solidFill>
                  <a:srgbClr val="ffffff"/>
                </a:solidFill>
                <a:uFill>
                  <a:solidFill>
                    <a:srgbClr val="ffffff"/>
                  </a:solidFill>
                </a:uFill>
                <a:latin typeface="Calibri"/>
              </a:rPr>
              <a:t>b)</a:t>
            </a:r>
            <a:endParaRPr b="0" lang="pt-BR" sz="1800" spc="-1" strike="noStrike">
              <a:solidFill>
                <a:srgbClr val="000000"/>
              </a:solidFill>
              <a:uFill>
                <a:solidFill>
                  <a:srgbClr val="ffffff"/>
                </a:solidFill>
              </a:uFill>
              <a:latin typeface="Arial"/>
            </a:endParaRPr>
          </a:p>
        </p:txBody>
      </p:sp>
      <p:sp>
        <p:nvSpPr>
          <p:cNvPr id="458" name="CustomShape 6"/>
          <p:cNvSpPr/>
          <p:nvPr/>
        </p:nvSpPr>
        <p:spPr>
          <a:xfrm rot="5400000">
            <a:off x="3985560" y="1630440"/>
            <a:ext cx="1692360" cy="844056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0000"/>
              </a:buClr>
              <a:buFont typeface="Symbol" charset="2"/>
              <a:buChar char=""/>
            </a:pPr>
            <a:r>
              <a:rPr b="0" lang="pt-BR" sz="3200" spc="-1" strike="noStrike">
                <a:solidFill>
                  <a:srgbClr val="ff0000"/>
                </a:solidFill>
                <a:uFill>
                  <a:solidFill>
                    <a:srgbClr val="ffffff"/>
                  </a:solidFill>
                </a:uFill>
                <a:latin typeface="Calibri"/>
              </a:rPr>
              <a:t>O TDO pode ser realizado por profissionais de saúde ou outros profissionais capacitados porém, nem o profissional nem a pessoa com baciloscopia positiva deve usar máscara.</a:t>
            </a:r>
            <a:endParaRPr b="0" lang="pt-BR" sz="1800" spc="-1" strike="noStrike">
              <a:solidFill>
                <a:srgbClr val="000000"/>
              </a:solidFill>
              <a:uFill>
                <a:solidFill>
                  <a:srgbClr val="ffffff"/>
                </a:solidFill>
              </a:uFill>
              <a:latin typeface="Arial"/>
            </a:endParaRPr>
          </a:p>
        </p:txBody>
      </p:sp>
      <p:sp>
        <p:nvSpPr>
          <p:cNvPr id="459" name="CustomShape 7"/>
          <p:cNvSpPr/>
          <p:nvPr/>
        </p:nvSpPr>
        <p:spPr>
          <a:xfrm>
            <a:off x="0" y="5245560"/>
            <a:ext cx="702720" cy="1124640"/>
          </a:xfrm>
          <a:prstGeom prst="roundRect">
            <a:avLst>
              <a:gd name="adj" fmla="val 16667"/>
            </a:avLst>
          </a:prstGeom>
          <a:solidFill>
            <a:srgbClr val="ff0000"/>
          </a:solidFill>
          <a:ln>
            <a:solidFill>
              <a:schemeClr val="lt1">
                <a:hueOff val="0"/>
                <a:satOff val="0"/>
                <a:lumOff val="0"/>
                <a:alphaOff val="0"/>
              </a:schemeClr>
            </a:solidFill>
            <a:round/>
          </a:ln>
        </p:spPr>
        <p:style>
          <a:lnRef idx="2"/>
          <a:fillRef idx="0"/>
          <a:effectRef idx="0"/>
          <a:fontRef idx="minor"/>
        </p:style>
        <p:txBody>
          <a:bodyPr lIns="175320" rIns="141120" tIns="104760" bIns="105120" anchor="ctr"/>
          <a:p>
            <a:pPr algn="ctr">
              <a:lnSpc>
                <a:spcPct val="90000"/>
              </a:lnSpc>
            </a:pPr>
            <a:r>
              <a:rPr b="1" lang="pt-BR" sz="3700" spc="-1" strike="noStrike">
                <a:solidFill>
                  <a:srgbClr val="ffffff"/>
                </a:solidFill>
                <a:uFill>
                  <a:solidFill>
                    <a:srgbClr val="ffffff"/>
                  </a:solidFill>
                </a:uFill>
                <a:latin typeface="Calibri"/>
              </a:rPr>
              <a:t>c)</a:t>
            </a:r>
            <a:endParaRPr b="0" lang="pt-BR" sz="1800" spc="-1" strike="noStrike">
              <a:solidFill>
                <a:srgbClr val="000000"/>
              </a:solidFill>
              <a:uFill>
                <a:solidFill>
                  <a:srgbClr val="ffffff"/>
                </a:solidFill>
              </a:uFill>
              <a:latin typeface="Arial"/>
            </a:endParaRPr>
          </a:p>
        </p:txBody>
      </p:sp>
    </p:spTree>
  </p:cSld>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460" name="TextShape 1"/>
          <p:cNvSpPr txBox="1"/>
          <p:nvPr/>
        </p:nvSpPr>
        <p:spPr>
          <a:xfrm>
            <a:off x="279720" y="1196640"/>
            <a:ext cx="8540640" cy="5265360"/>
          </a:xfrm>
          <a:prstGeom prst="rect">
            <a:avLst/>
          </a:prstGeom>
          <a:noFill/>
          <a:ln>
            <a:noFill/>
          </a:ln>
        </p:spPr>
        <p:txBody>
          <a:bodyPr/>
          <a:p>
            <a:pPr marL="343080" indent="-342720" algn="just">
              <a:lnSpc>
                <a:spcPct val="100000"/>
              </a:lnSpc>
              <a:buClr>
                <a:srgbClr val="002060"/>
              </a:buClr>
              <a:buFont typeface="Wingdings" charset="2"/>
              <a:buChar char=""/>
            </a:pPr>
            <a:r>
              <a:rPr b="0" lang="pt-BR" sz="3600" spc="-1" strike="noStrike">
                <a:solidFill>
                  <a:srgbClr val="002060"/>
                </a:solidFill>
                <a:uFill>
                  <a:solidFill>
                    <a:srgbClr val="ffffff"/>
                  </a:solidFill>
                </a:uFill>
                <a:latin typeface="Calibri"/>
              </a:rPr>
              <a:t>Principal ação de apoio e monitoramento do tratamento das pessoas com TB;</a:t>
            </a:r>
            <a:endParaRPr b="0" lang="pt-BR" sz="3200" spc="-1" strike="noStrike">
              <a:solidFill>
                <a:srgbClr val="000000"/>
              </a:solidFill>
              <a:uFill>
                <a:solidFill>
                  <a:srgbClr val="ffffff"/>
                </a:solidFill>
              </a:uFill>
              <a:latin typeface="Calibri"/>
            </a:endParaRPr>
          </a:p>
          <a:p>
            <a:pPr marL="343080" indent="-342720" algn="just">
              <a:lnSpc>
                <a:spcPct val="100000"/>
              </a:lnSpc>
              <a:buClr>
                <a:srgbClr val="002060"/>
              </a:buClr>
              <a:buFont typeface="Wingdings" charset="2"/>
              <a:buChar char=""/>
            </a:pPr>
            <a:r>
              <a:rPr b="0" lang="pt-BR" sz="3600" spc="-1" strike="noStrike">
                <a:solidFill>
                  <a:srgbClr val="002060"/>
                </a:solidFill>
                <a:uFill>
                  <a:solidFill>
                    <a:srgbClr val="ffffff"/>
                  </a:solidFill>
                </a:uFill>
                <a:latin typeface="Calibri"/>
              </a:rPr>
              <a:t>Pressupõe atuação comprometida e humanizada dos profissionais de saúde;</a:t>
            </a:r>
            <a:endParaRPr b="0" lang="pt-BR" sz="3200" spc="-1" strike="noStrike">
              <a:solidFill>
                <a:srgbClr val="000000"/>
              </a:solidFill>
              <a:uFill>
                <a:solidFill>
                  <a:srgbClr val="ffffff"/>
                </a:solidFill>
              </a:uFill>
              <a:latin typeface="Calibri"/>
            </a:endParaRPr>
          </a:p>
          <a:p>
            <a:pPr marL="343080" indent="-342720" algn="just">
              <a:lnSpc>
                <a:spcPct val="100000"/>
              </a:lnSpc>
              <a:buClr>
                <a:srgbClr val="002060"/>
              </a:buClr>
              <a:buFont typeface="Wingdings" charset="2"/>
              <a:buChar char=""/>
            </a:pPr>
            <a:r>
              <a:rPr b="0" lang="pt-BR" sz="3600" spc="-1" strike="noStrike">
                <a:solidFill>
                  <a:srgbClr val="002060"/>
                </a:solidFill>
                <a:uFill>
                  <a:solidFill>
                    <a:srgbClr val="ffffff"/>
                  </a:solidFill>
                </a:uFill>
                <a:latin typeface="Calibri"/>
              </a:rPr>
              <a:t>Possibilita a construção de vínculo;</a:t>
            </a:r>
            <a:endParaRPr b="0" lang="pt-BR" sz="3200" spc="-1" strike="noStrike">
              <a:solidFill>
                <a:srgbClr val="000000"/>
              </a:solidFill>
              <a:uFill>
                <a:solidFill>
                  <a:srgbClr val="ffffff"/>
                </a:solidFill>
              </a:uFill>
              <a:latin typeface="Calibri"/>
            </a:endParaRPr>
          </a:p>
          <a:p>
            <a:pPr marL="343080" indent="-342720" algn="just">
              <a:lnSpc>
                <a:spcPct val="100000"/>
              </a:lnSpc>
              <a:buClr>
                <a:srgbClr val="002060"/>
              </a:buClr>
              <a:buFont typeface="Wingdings" charset="2"/>
              <a:buChar char=""/>
            </a:pPr>
            <a:r>
              <a:rPr b="0" lang="pt-BR" sz="3600" spc="-1" strike="noStrike">
                <a:solidFill>
                  <a:srgbClr val="002060"/>
                </a:solidFill>
                <a:uFill>
                  <a:solidFill>
                    <a:srgbClr val="ffffff"/>
                  </a:solidFill>
                </a:uFill>
                <a:latin typeface="Calibri"/>
              </a:rPr>
              <a:t>Inclui a observação da ingestão dos medicamentos, idealmente, em todos os dias úteis da semana (mas considera-se no mínimo 3 vezes por semana).</a:t>
            </a:r>
            <a:endParaRPr b="0" lang="pt-BR" sz="3200" spc="-1" strike="noStrike">
              <a:solidFill>
                <a:srgbClr val="000000"/>
              </a:solidFill>
              <a:uFill>
                <a:solidFill>
                  <a:srgbClr val="ffffff"/>
                </a:solidFill>
              </a:uFill>
              <a:latin typeface="Calibri"/>
            </a:endParaRPr>
          </a:p>
        </p:txBody>
      </p:sp>
      <p:sp>
        <p:nvSpPr>
          <p:cNvPr id="461" name="TextShape 2"/>
          <p:cNvSpPr txBox="1"/>
          <p:nvPr/>
        </p:nvSpPr>
        <p:spPr>
          <a:xfrm>
            <a:off x="107640" y="19764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TDO</a:t>
            </a:r>
            <a:endParaRPr b="0" lang="pt-BR" sz="4400" spc="-1" strike="noStrike">
              <a:solidFill>
                <a:srgbClr val="000000"/>
              </a:solidFill>
              <a:uFill>
                <a:solidFill>
                  <a:srgbClr val="ffffff"/>
                </a:solidFill>
              </a:uFill>
              <a:latin typeface="Arial"/>
            </a:endParaRPr>
          </a:p>
        </p:txBody>
      </p:sp>
    </p:spTree>
  </p:cSld>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f1de"/>
        </a:solidFill>
      </p:bgPr>
    </p:bg>
    <p:spTree>
      <p:nvGrpSpPr>
        <p:cNvPr id="1" name=""/>
        <p:cNvGrpSpPr/>
        <p:nvPr/>
      </p:nvGrpSpPr>
      <p:grpSpPr>
        <a:xfrm>
          <a:off x="0" y="0"/>
          <a:ext cx="0" cy="0"/>
          <a:chOff x="0" y="0"/>
          <a:chExt cx="0" cy="0"/>
        </a:xfrm>
      </p:grpSpPr>
      <p:sp>
        <p:nvSpPr>
          <p:cNvPr id="462" name="TextShape 1"/>
          <p:cNvSpPr txBox="1"/>
          <p:nvPr/>
        </p:nvSpPr>
        <p:spPr>
          <a:xfrm>
            <a:off x="323640" y="1484640"/>
            <a:ext cx="8496720" cy="4032000"/>
          </a:xfrm>
          <a:prstGeom prst="rect">
            <a:avLst/>
          </a:prstGeom>
          <a:noFill/>
          <a:ln>
            <a:noFill/>
          </a:ln>
        </p:spPr>
        <p:txBody>
          <a:bodyPr/>
          <a:p>
            <a:pPr algn="ctr">
              <a:lnSpc>
                <a:spcPct val="100000"/>
              </a:lnSpc>
            </a:pPr>
            <a:r>
              <a:rPr b="0" lang="pt-BR" sz="4800" spc="-1" strike="noStrike">
                <a:solidFill>
                  <a:srgbClr val="006600"/>
                </a:solidFill>
                <a:uFill>
                  <a:solidFill>
                    <a:srgbClr val="ffffff"/>
                  </a:solidFill>
                </a:uFill>
                <a:latin typeface="Calibri"/>
              </a:rPr>
              <a:t>Durante o atendimento em que MMS recebeu o diagnóstico, foi orientada a usar máscara cirúrgica até a negativação do escarro.</a:t>
            </a:r>
            <a:endParaRPr b="0" lang="pt-BR" sz="3200" spc="-1" strike="noStrike">
              <a:solidFill>
                <a:srgbClr val="000000"/>
              </a:solidFill>
              <a:uFill>
                <a:solidFill>
                  <a:srgbClr val="ffffff"/>
                </a:solidFill>
              </a:uFill>
              <a:latin typeface="Calibri"/>
            </a:endParaRPr>
          </a:p>
        </p:txBody>
      </p:sp>
    </p:spTree>
  </p:cSld>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f1de"/>
        </a:solidFill>
      </p:bgPr>
    </p:bg>
    <p:spTree>
      <p:nvGrpSpPr>
        <p:cNvPr id="1" name=""/>
        <p:cNvGrpSpPr/>
        <p:nvPr/>
      </p:nvGrpSpPr>
      <p:grpSpPr>
        <a:xfrm>
          <a:off x="0" y="0"/>
          <a:ext cx="0" cy="0"/>
          <a:chOff x="0" y="0"/>
          <a:chExt cx="0" cy="0"/>
        </a:xfrm>
      </p:grpSpPr>
      <p:sp>
        <p:nvSpPr>
          <p:cNvPr id="463" name="TextShape 1"/>
          <p:cNvSpPr txBox="1"/>
          <p:nvPr/>
        </p:nvSpPr>
        <p:spPr>
          <a:xfrm>
            <a:off x="444960" y="764640"/>
            <a:ext cx="8496720" cy="5472360"/>
          </a:xfrm>
          <a:prstGeom prst="rect">
            <a:avLst/>
          </a:prstGeom>
          <a:noFill/>
          <a:ln>
            <a:noFill/>
          </a:ln>
        </p:spPr>
        <p:txBody>
          <a:bodyPr/>
          <a:p>
            <a:pPr algn="ctr">
              <a:lnSpc>
                <a:spcPct val="100000"/>
              </a:lnSpc>
            </a:pPr>
            <a:r>
              <a:rPr b="0" lang="pt-BR" sz="4800" spc="-1" strike="noStrike">
                <a:solidFill>
                  <a:srgbClr val="006600"/>
                </a:solidFill>
                <a:uFill>
                  <a:solidFill>
                    <a:srgbClr val="ffffff"/>
                  </a:solidFill>
                </a:uFill>
                <a:latin typeface="Calibri"/>
              </a:rPr>
              <a:t>No entanto, MMS reparou que a profissional que a atendeu  não estava fazendo uso de nenhuma máscara. Também notou  que a máscara que lhe foi oferecida era diferente daquela que os profissionais usam.</a:t>
            </a:r>
            <a:endParaRPr b="0" lang="pt-BR" sz="3200" spc="-1" strike="noStrike">
              <a:solidFill>
                <a:srgbClr val="000000"/>
              </a:solidFill>
              <a:uFill>
                <a:solidFill>
                  <a:srgbClr val="ffffff"/>
                </a:solidFill>
              </a:uFill>
              <a:latin typeface="Calibri"/>
            </a:endParaRPr>
          </a:p>
        </p:txBody>
      </p:sp>
    </p:spTree>
  </p:cSld>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4" name="TextShape 1"/>
          <p:cNvSpPr txBox="1"/>
          <p:nvPr/>
        </p:nvSpPr>
        <p:spPr>
          <a:xfrm>
            <a:off x="0" y="0"/>
            <a:ext cx="9143640" cy="1699920"/>
          </a:xfrm>
          <a:prstGeom prst="rect">
            <a:avLst/>
          </a:prstGeom>
          <a:solidFill>
            <a:srgbClr val="ffffff"/>
          </a:solidFill>
          <a:ln w="25560">
            <a:solidFill>
              <a:srgbClr val="000000"/>
            </a:solidFill>
            <a:round/>
          </a:ln>
        </p:spPr>
        <p:txBody>
          <a:bodyPr anchor="ctr"/>
          <a:p>
            <a:pPr marL="609480" indent="-609120" algn="ctr">
              <a:lnSpc>
                <a:spcPct val="100000"/>
              </a:lnSpc>
            </a:pPr>
            <a:r>
              <a:rPr b="0" lang="pt-BR" sz="4000" spc="-1" strike="noStrike">
                <a:solidFill>
                  <a:srgbClr val="000000"/>
                </a:solidFill>
                <a:uFill>
                  <a:solidFill>
                    <a:srgbClr val="ffffff"/>
                  </a:solidFill>
                </a:uFill>
                <a:latin typeface="Calibri"/>
              </a:rPr>
              <a:t>12 – Quanto a conduta da profissional em relação ao uso da máscara podemos afirmar que:</a:t>
            </a:r>
            <a:endParaRPr b="0" lang="pt-BR" sz="4400" spc="-1" strike="noStrike">
              <a:solidFill>
                <a:srgbClr val="000000"/>
              </a:solidFill>
              <a:uFill>
                <a:solidFill>
                  <a:srgbClr val="ffffff"/>
                </a:solidFill>
              </a:uFill>
              <a:latin typeface="Arial"/>
            </a:endParaRPr>
          </a:p>
        </p:txBody>
      </p:sp>
      <p:sp>
        <p:nvSpPr>
          <p:cNvPr id="465" name="CustomShape 2"/>
          <p:cNvSpPr/>
          <p:nvPr/>
        </p:nvSpPr>
        <p:spPr>
          <a:xfrm>
            <a:off x="859680" y="1769040"/>
            <a:ext cx="8283960" cy="1361880"/>
          </a:xfrm>
          <a:custGeom>
            <a:avLst/>
            <a:gdLst/>
            <a:ahLst/>
            <a:rect l="l" t="t" r="r" b="b"/>
            <a:pathLst>
              <a:path w="1362258" h="8284206">
                <a:moveTo>
                  <a:pt x="1362258" y="1380731"/>
                </a:moveTo>
                <a:lnTo>
                  <a:pt x="1362258" y="6903475"/>
                </a:lnTo>
                <a:cubicBezTo>
                  <a:pt x="1362258" y="7666031"/>
                  <a:pt x="1345542" y="8284206"/>
                  <a:pt x="1324922" y="8284206"/>
                </a:cubicBezTo>
                <a:lnTo>
                  <a:pt x="0" y="8284206"/>
                </a:lnTo>
                <a:lnTo>
                  <a:pt x="0" y="8284206"/>
                </a:lnTo>
                <a:lnTo>
                  <a:pt x="0" y="0"/>
                </a:lnTo>
                <a:lnTo>
                  <a:pt x="0" y="0"/>
                </a:lnTo>
                <a:lnTo>
                  <a:pt x="1324922" y="0"/>
                </a:lnTo>
                <a:cubicBezTo>
                  <a:pt x="1345542" y="0"/>
                  <a:pt x="1362258" y="618175"/>
                  <a:pt x="1362258" y="1380731"/>
                </a:cubicBezTo>
                <a:close/>
              </a:path>
            </a:pathLst>
          </a:custGeom>
          <a:noFill/>
          <a:ln>
            <a:round/>
          </a:ln>
        </p:spPr>
        <p:style>
          <a:lnRef idx="2">
            <a:schemeClr val="accent1">
              <a:alpha val="90000"/>
              <a:tint val="40000"/>
              <a:hueOff val="0"/>
              <a:satOff val="0"/>
              <a:lumOff val="0"/>
              <a:alphaOff val="0"/>
            </a:schemeClr>
          </a:lnRef>
          <a:fillRef idx="0"/>
          <a:effectRef idx="0">
            <a:schemeClr val="accent1">
              <a:alpha val="90000"/>
              <a:tint val="40000"/>
              <a:hueOff val="0"/>
              <a:satOff val="0"/>
              <a:lumOff val="0"/>
              <a:alphaOff val="0"/>
            </a:schemeClr>
          </a:effectRef>
          <a:fontRef idx="minor"/>
        </p:style>
        <p:txBody>
          <a:bodyPr lIns="247680" rIns="314280" tIns="190440" bIns="190440" anchor="ctr"/>
          <a:p>
            <a:pPr lvl="1" marL="285840" indent="-285480" algn="just">
              <a:lnSpc>
                <a:spcPct val="90000"/>
              </a:lnSpc>
              <a:buClr>
                <a:srgbClr val="00b050"/>
              </a:buClr>
              <a:buFont typeface="Symbol" charset="2"/>
              <a:buChar char=""/>
            </a:pPr>
            <a:r>
              <a:rPr b="0" lang="pt-BR" sz="3200" spc="-1" strike="noStrike">
                <a:solidFill>
                  <a:srgbClr val="00b050"/>
                </a:solidFill>
                <a:uFill>
                  <a:solidFill>
                    <a:srgbClr val="ffffff"/>
                  </a:solidFill>
                </a:uFill>
                <a:latin typeface="Calibri"/>
              </a:rPr>
              <a:t>A conduta está correta, pois durante as primeiras consultas a máscara não deve ser usada para não fortalecer o estigma.</a:t>
            </a:r>
            <a:endParaRPr b="0" lang="pt-BR" sz="1800" spc="-1" strike="noStrike">
              <a:solidFill>
                <a:srgbClr val="000000"/>
              </a:solidFill>
              <a:uFill>
                <a:solidFill>
                  <a:srgbClr val="ffffff"/>
                </a:solidFill>
              </a:uFill>
              <a:latin typeface="Arial"/>
            </a:endParaRPr>
          </a:p>
        </p:txBody>
      </p:sp>
      <p:sp>
        <p:nvSpPr>
          <p:cNvPr id="466" name="CustomShape 3"/>
          <p:cNvSpPr/>
          <p:nvPr/>
        </p:nvSpPr>
        <p:spPr>
          <a:xfrm>
            <a:off x="360" y="2055240"/>
            <a:ext cx="846000" cy="837360"/>
          </a:xfrm>
          <a:custGeom>
            <a:avLst/>
            <a:gdLst/>
            <a:ahLst/>
            <a:rect l="l" t="t" r="r" b="b"/>
            <a:pathLst>
              <a:path w="846193" h="837604">
                <a:moveTo>
                  <a:pt x="0" y="139603"/>
                </a:moveTo>
                <a:cubicBezTo>
                  <a:pt x="0" y="62502"/>
                  <a:pt x="62502" y="0"/>
                  <a:pt x="139603" y="0"/>
                </a:cubicBezTo>
                <a:lnTo>
                  <a:pt x="706590" y="0"/>
                </a:lnTo>
                <a:cubicBezTo>
                  <a:pt x="783691" y="0"/>
                  <a:pt x="846193" y="62502"/>
                  <a:pt x="846193" y="139603"/>
                </a:cubicBezTo>
                <a:lnTo>
                  <a:pt x="846193" y="698001"/>
                </a:lnTo>
                <a:cubicBezTo>
                  <a:pt x="846193" y="775102"/>
                  <a:pt x="783691" y="837604"/>
                  <a:pt x="706590" y="837604"/>
                </a:cubicBezTo>
                <a:lnTo>
                  <a:pt x="139603" y="837604"/>
                </a:lnTo>
                <a:cubicBezTo>
                  <a:pt x="62502" y="837604"/>
                  <a:pt x="0" y="775102"/>
                  <a:pt x="0" y="698001"/>
                </a:cubicBezTo>
                <a:lnTo>
                  <a:pt x="0" y="139603"/>
                </a:lnTo>
                <a:close/>
              </a:path>
            </a:pathLst>
          </a:custGeom>
          <a:solidFill>
            <a:srgbClr val="00b050"/>
          </a:solidFill>
          <a:ln>
            <a:round/>
          </a:ln>
        </p:spPr>
        <p:style>
          <a:lnRef idx="2">
            <a:schemeClr val="lt1">
              <a:hueOff val="0"/>
              <a:satOff val="0"/>
              <a:lumOff val="0"/>
              <a:alphaOff val="0"/>
            </a:schemeClr>
          </a:lnRef>
          <a:fillRef idx="0"/>
          <a:effectRef idx="0">
            <a:schemeClr val="accent1">
              <a:hueOff val="0"/>
              <a:satOff val="0"/>
              <a:lumOff val="0"/>
              <a:alphaOff val="0"/>
            </a:schemeClr>
          </a:effectRef>
          <a:fontRef idx="minor"/>
        </p:style>
        <p:txBody>
          <a:bodyPr lIns="143640" rIns="143640" tIns="92160" bIns="92160" anchor="ctr"/>
          <a:p>
            <a:pPr algn="ctr">
              <a:lnSpc>
                <a:spcPct val="90000"/>
              </a:lnSpc>
            </a:pPr>
            <a:r>
              <a:rPr b="1" lang="pt-BR" sz="2700" spc="-1" strike="noStrike">
                <a:solidFill>
                  <a:srgbClr val="ffffff"/>
                </a:solidFill>
                <a:uFill>
                  <a:solidFill>
                    <a:srgbClr val="ffffff"/>
                  </a:solidFill>
                </a:uFill>
                <a:latin typeface="Calibri"/>
              </a:rPr>
              <a:t>a)</a:t>
            </a:r>
            <a:endParaRPr b="0" lang="pt-BR" sz="1800" spc="-1" strike="noStrike">
              <a:solidFill>
                <a:srgbClr val="000000"/>
              </a:solidFill>
              <a:uFill>
                <a:solidFill>
                  <a:srgbClr val="ffffff"/>
                </a:solidFill>
              </a:uFill>
              <a:latin typeface="Arial"/>
            </a:endParaRPr>
          </a:p>
        </p:txBody>
      </p:sp>
      <p:sp>
        <p:nvSpPr>
          <p:cNvPr id="467" name="CustomShape 4"/>
          <p:cNvSpPr/>
          <p:nvPr/>
        </p:nvSpPr>
        <p:spPr>
          <a:xfrm>
            <a:off x="849600" y="3267360"/>
            <a:ext cx="8267400" cy="1402560"/>
          </a:xfrm>
          <a:custGeom>
            <a:avLst/>
            <a:gdLst/>
            <a:ahLst/>
            <a:rect l="l" t="t" r="r" b="b"/>
            <a:pathLst>
              <a:path w="1403010" h="8267810">
                <a:moveTo>
                  <a:pt x="1403010" y="1377998"/>
                </a:moveTo>
                <a:lnTo>
                  <a:pt x="1403010" y="6889812"/>
                </a:lnTo>
                <a:cubicBezTo>
                  <a:pt x="1403010" y="7650858"/>
                  <a:pt x="1385244" y="8267810"/>
                  <a:pt x="1363328" y="8267810"/>
                </a:cubicBezTo>
                <a:lnTo>
                  <a:pt x="0" y="8267810"/>
                </a:lnTo>
                <a:lnTo>
                  <a:pt x="0" y="8267810"/>
                </a:lnTo>
                <a:lnTo>
                  <a:pt x="0" y="0"/>
                </a:lnTo>
                <a:lnTo>
                  <a:pt x="0" y="0"/>
                </a:lnTo>
                <a:lnTo>
                  <a:pt x="1363328" y="0"/>
                </a:lnTo>
                <a:cubicBezTo>
                  <a:pt x="1385244" y="0"/>
                  <a:pt x="1403010" y="616952"/>
                  <a:pt x="1403010" y="1377998"/>
                </a:cubicBezTo>
                <a:close/>
              </a:path>
            </a:pathLst>
          </a:custGeom>
          <a:noFill/>
          <a:ln>
            <a:round/>
          </a:ln>
        </p:spPr>
        <p:style>
          <a:lnRef idx="2">
            <a:schemeClr val="accent1">
              <a:alpha val="90000"/>
              <a:tint val="40000"/>
              <a:hueOff val="0"/>
              <a:satOff val="0"/>
              <a:lumOff val="0"/>
              <a:alphaOff val="0"/>
            </a:schemeClr>
          </a:lnRef>
          <a:fillRef idx="0"/>
          <a:effectRef idx="0">
            <a:schemeClr val="accent1">
              <a:alpha val="90000"/>
              <a:tint val="40000"/>
              <a:hueOff val="0"/>
              <a:satOff val="0"/>
              <a:lumOff val="0"/>
              <a:alphaOff val="0"/>
            </a:schemeClr>
          </a:effectRef>
          <a:fontRef idx="minor"/>
        </p:style>
        <p:txBody>
          <a:bodyPr lIns="247680" rIns="316080" tIns="192240" bIns="192240" anchor="ctr"/>
          <a:p>
            <a:pPr lvl="1" marL="285840" indent="-285480" algn="just">
              <a:lnSpc>
                <a:spcPct val="90000"/>
              </a:lnSpc>
              <a:buClr>
                <a:srgbClr val="ffc000"/>
              </a:buClr>
              <a:buFont typeface="Symbol" charset="2"/>
              <a:buChar char=""/>
            </a:pPr>
            <a:r>
              <a:rPr b="0" lang="pt-BR" sz="3200" spc="-1" strike="noStrike">
                <a:solidFill>
                  <a:srgbClr val="ffc000"/>
                </a:solidFill>
                <a:uFill>
                  <a:solidFill>
                    <a:srgbClr val="ffffff"/>
                  </a:solidFill>
                </a:uFill>
                <a:latin typeface="Calibri"/>
              </a:rPr>
              <a:t>A conduta está incorreta, pois tanto MMS quanto a profissional deveriam usar o mesmo tipo de máscara.</a:t>
            </a:r>
            <a:endParaRPr b="0" lang="pt-BR" sz="1800" spc="-1" strike="noStrike">
              <a:solidFill>
                <a:srgbClr val="000000"/>
              </a:solidFill>
              <a:uFill>
                <a:solidFill>
                  <a:srgbClr val="ffffff"/>
                </a:solidFill>
              </a:uFill>
              <a:latin typeface="Arial"/>
            </a:endParaRPr>
          </a:p>
        </p:txBody>
      </p:sp>
      <p:sp>
        <p:nvSpPr>
          <p:cNvPr id="468" name="CustomShape 5"/>
          <p:cNvSpPr/>
          <p:nvPr/>
        </p:nvSpPr>
        <p:spPr>
          <a:xfrm>
            <a:off x="360" y="3559680"/>
            <a:ext cx="875160" cy="869400"/>
          </a:xfrm>
          <a:custGeom>
            <a:avLst/>
            <a:gdLst/>
            <a:ahLst/>
            <a:rect l="l" t="t" r="r" b="b"/>
            <a:pathLst>
              <a:path w="875414" h="869681">
                <a:moveTo>
                  <a:pt x="0" y="144950"/>
                </a:moveTo>
                <a:cubicBezTo>
                  <a:pt x="0" y="64896"/>
                  <a:pt x="64896" y="0"/>
                  <a:pt x="144950" y="0"/>
                </a:cubicBezTo>
                <a:lnTo>
                  <a:pt x="730464" y="0"/>
                </a:lnTo>
                <a:cubicBezTo>
                  <a:pt x="810518" y="0"/>
                  <a:pt x="875414" y="64896"/>
                  <a:pt x="875414" y="144950"/>
                </a:cubicBezTo>
                <a:lnTo>
                  <a:pt x="875414" y="724731"/>
                </a:lnTo>
                <a:cubicBezTo>
                  <a:pt x="875414" y="804785"/>
                  <a:pt x="810518" y="869681"/>
                  <a:pt x="730464" y="869681"/>
                </a:cubicBezTo>
                <a:lnTo>
                  <a:pt x="144950" y="869681"/>
                </a:lnTo>
                <a:cubicBezTo>
                  <a:pt x="64896" y="869681"/>
                  <a:pt x="0" y="804785"/>
                  <a:pt x="0" y="724731"/>
                </a:cubicBezTo>
                <a:lnTo>
                  <a:pt x="0" y="144950"/>
                </a:lnTo>
                <a:close/>
              </a:path>
            </a:pathLst>
          </a:custGeom>
          <a:solidFill>
            <a:srgbClr val="ffc000"/>
          </a:solidFill>
          <a:ln>
            <a:round/>
          </a:ln>
        </p:spPr>
        <p:style>
          <a:lnRef idx="2">
            <a:schemeClr val="lt1">
              <a:hueOff val="0"/>
              <a:satOff val="0"/>
              <a:lumOff val="0"/>
              <a:alphaOff val="0"/>
            </a:schemeClr>
          </a:lnRef>
          <a:fillRef idx="0"/>
          <a:effectRef idx="0">
            <a:schemeClr val="accent1">
              <a:hueOff val="0"/>
              <a:satOff val="0"/>
              <a:lumOff val="0"/>
              <a:alphaOff val="0"/>
            </a:schemeClr>
          </a:effectRef>
          <a:fontRef idx="minor"/>
        </p:style>
        <p:txBody>
          <a:bodyPr lIns="145440" rIns="145440" tIns="93960" bIns="93960" anchor="ctr"/>
          <a:p>
            <a:pPr algn="ctr">
              <a:lnSpc>
                <a:spcPct val="90000"/>
              </a:lnSpc>
            </a:pPr>
            <a:r>
              <a:rPr b="1" lang="pt-BR" sz="2700" spc="-1" strike="noStrike">
                <a:solidFill>
                  <a:srgbClr val="ffffff"/>
                </a:solidFill>
                <a:uFill>
                  <a:solidFill>
                    <a:srgbClr val="ffffff"/>
                  </a:solidFill>
                </a:uFill>
                <a:latin typeface="Calibri"/>
              </a:rPr>
              <a:t>b)</a:t>
            </a:r>
            <a:endParaRPr b="0" lang="pt-BR" sz="1800" spc="-1" strike="noStrike">
              <a:solidFill>
                <a:srgbClr val="000000"/>
              </a:solidFill>
              <a:uFill>
                <a:solidFill>
                  <a:srgbClr val="ffffff"/>
                </a:solidFill>
              </a:uFill>
              <a:latin typeface="Arial"/>
            </a:endParaRPr>
          </a:p>
        </p:txBody>
      </p:sp>
      <p:sp>
        <p:nvSpPr>
          <p:cNvPr id="469" name="CustomShape 6"/>
          <p:cNvSpPr/>
          <p:nvPr/>
        </p:nvSpPr>
        <p:spPr>
          <a:xfrm>
            <a:off x="451800" y="4849920"/>
            <a:ext cx="8623800" cy="1857960"/>
          </a:xfrm>
          <a:custGeom>
            <a:avLst/>
            <a:gdLst/>
            <a:ahLst/>
            <a:rect l="l" t="t" r="r" b="b"/>
            <a:pathLst>
              <a:path w="1858426" h="8624116">
                <a:moveTo>
                  <a:pt x="1858426" y="1437382"/>
                </a:moveTo>
                <a:lnTo>
                  <a:pt x="1858426" y="7186734"/>
                </a:lnTo>
                <a:cubicBezTo>
                  <a:pt x="1858426" y="7980579"/>
                  <a:pt x="1828542" y="8624116"/>
                  <a:pt x="1791679" y="8624116"/>
                </a:cubicBezTo>
                <a:lnTo>
                  <a:pt x="0" y="8624116"/>
                </a:lnTo>
                <a:lnTo>
                  <a:pt x="0" y="8624116"/>
                </a:lnTo>
                <a:lnTo>
                  <a:pt x="0" y="0"/>
                </a:lnTo>
                <a:lnTo>
                  <a:pt x="0" y="0"/>
                </a:lnTo>
                <a:lnTo>
                  <a:pt x="1791679" y="0"/>
                </a:lnTo>
                <a:cubicBezTo>
                  <a:pt x="1828542" y="0"/>
                  <a:pt x="1858426" y="643537"/>
                  <a:pt x="1858426" y="1437382"/>
                </a:cubicBezTo>
                <a:close/>
              </a:path>
            </a:pathLst>
          </a:custGeom>
          <a:noFill/>
          <a:ln>
            <a:round/>
          </a:ln>
        </p:spPr>
        <p:style>
          <a:lnRef idx="2">
            <a:schemeClr val="accent1">
              <a:alpha val="90000"/>
              <a:tint val="40000"/>
              <a:hueOff val="0"/>
              <a:satOff val="0"/>
              <a:lumOff val="0"/>
              <a:alphaOff val="0"/>
            </a:schemeClr>
          </a:lnRef>
          <a:fillRef idx="0"/>
          <a:effectRef idx="0">
            <a:schemeClr val="accent1">
              <a:alpha val="90000"/>
              <a:tint val="40000"/>
              <a:hueOff val="0"/>
              <a:satOff val="0"/>
              <a:lumOff val="0"/>
              <a:alphaOff val="0"/>
            </a:schemeClr>
          </a:effectRef>
          <a:fontRef idx="minor"/>
        </p:style>
        <p:txBody>
          <a:bodyPr lIns="247680" rIns="338400" tIns="214560" bIns="214560" anchor="ctr"/>
          <a:p>
            <a:pPr lvl="1" marL="285840" indent="-285480" algn="just">
              <a:lnSpc>
                <a:spcPct val="90000"/>
              </a:lnSpc>
              <a:buClr>
                <a:srgbClr val="ff0000"/>
              </a:buClr>
              <a:buFont typeface="Symbol" charset="2"/>
              <a:buChar char=""/>
            </a:pPr>
            <a:r>
              <a:rPr b="0" lang="pt-BR" sz="3200" spc="-1" strike="noStrike">
                <a:solidFill>
                  <a:srgbClr val="ff0000"/>
                </a:solidFill>
                <a:uFill>
                  <a:solidFill>
                    <a:srgbClr val="ffffff"/>
                  </a:solidFill>
                </a:uFill>
                <a:latin typeface="Calibri"/>
              </a:rPr>
              <a:t>A conduta está incorreta, pois a máscara deve ser usada em todo o período em que o profissional estiver no ambiente onde pessoas com baciloscopia positiva são atendidas.</a:t>
            </a:r>
            <a:endParaRPr b="0" lang="pt-BR" sz="1800" spc="-1" strike="noStrike">
              <a:solidFill>
                <a:srgbClr val="000000"/>
              </a:solidFill>
              <a:uFill>
                <a:solidFill>
                  <a:srgbClr val="ffffff"/>
                </a:solidFill>
              </a:uFill>
              <a:latin typeface="Arial"/>
            </a:endParaRPr>
          </a:p>
        </p:txBody>
      </p:sp>
      <p:sp>
        <p:nvSpPr>
          <p:cNvPr id="470" name="CustomShape 7"/>
          <p:cNvSpPr/>
          <p:nvPr/>
        </p:nvSpPr>
        <p:spPr>
          <a:xfrm>
            <a:off x="360" y="5321520"/>
            <a:ext cx="682920" cy="849960"/>
          </a:xfrm>
          <a:custGeom>
            <a:avLst/>
            <a:gdLst/>
            <a:ahLst/>
            <a:rect l="l" t="t" r="r" b="b"/>
            <a:pathLst>
              <a:path w="519246" h="850365">
                <a:moveTo>
                  <a:pt x="0" y="86543"/>
                </a:moveTo>
                <a:cubicBezTo>
                  <a:pt x="0" y="38747"/>
                  <a:pt x="38747" y="0"/>
                  <a:pt x="86543" y="0"/>
                </a:cubicBezTo>
                <a:lnTo>
                  <a:pt x="432703" y="0"/>
                </a:lnTo>
                <a:cubicBezTo>
                  <a:pt x="480499" y="0"/>
                  <a:pt x="519246" y="38747"/>
                  <a:pt x="519246" y="86543"/>
                </a:cubicBezTo>
                <a:lnTo>
                  <a:pt x="519246" y="763822"/>
                </a:lnTo>
                <a:cubicBezTo>
                  <a:pt x="519246" y="811618"/>
                  <a:pt x="480499" y="850365"/>
                  <a:pt x="432703" y="850365"/>
                </a:cubicBezTo>
                <a:lnTo>
                  <a:pt x="86543" y="850365"/>
                </a:lnTo>
                <a:cubicBezTo>
                  <a:pt x="38747" y="850365"/>
                  <a:pt x="0" y="811618"/>
                  <a:pt x="0" y="763822"/>
                </a:cubicBezTo>
                <a:lnTo>
                  <a:pt x="0" y="86543"/>
                </a:lnTo>
                <a:close/>
              </a:path>
            </a:pathLst>
          </a:custGeom>
          <a:solidFill>
            <a:srgbClr val="ff0000"/>
          </a:solidFill>
          <a:ln>
            <a:round/>
          </a:ln>
        </p:spPr>
        <p:style>
          <a:lnRef idx="2">
            <a:schemeClr val="lt1">
              <a:hueOff val="0"/>
              <a:satOff val="0"/>
              <a:lumOff val="0"/>
              <a:alphaOff val="0"/>
            </a:schemeClr>
          </a:lnRef>
          <a:fillRef idx="0"/>
          <a:effectRef idx="0">
            <a:schemeClr val="accent1">
              <a:hueOff val="0"/>
              <a:satOff val="0"/>
              <a:lumOff val="0"/>
              <a:alphaOff val="0"/>
            </a:schemeClr>
          </a:effectRef>
          <a:fontRef idx="minor"/>
        </p:style>
        <p:txBody>
          <a:bodyPr lIns="128160" rIns="128160" tIns="76680" bIns="76680" anchor="ctr"/>
          <a:p>
            <a:pPr algn="ctr">
              <a:lnSpc>
                <a:spcPct val="90000"/>
              </a:lnSpc>
            </a:pPr>
            <a:r>
              <a:rPr b="1" lang="pt-BR" sz="2700" spc="-1" strike="noStrike">
                <a:solidFill>
                  <a:srgbClr val="ffffff"/>
                </a:solidFill>
                <a:uFill>
                  <a:solidFill>
                    <a:srgbClr val="ffffff"/>
                  </a:solidFill>
                </a:uFill>
                <a:latin typeface="Calibri"/>
              </a:rPr>
              <a:t>c)</a:t>
            </a:r>
            <a:endParaRPr b="0" lang="pt-BR" sz="1800" spc="-1" strike="noStrike">
              <a:solidFill>
                <a:srgbClr val="000000"/>
              </a:solidFill>
              <a:uFill>
                <a:solidFill>
                  <a:srgbClr val="ffffff"/>
                </a:solidFill>
              </a:uFill>
              <a:latin typeface="Arial"/>
            </a:endParaRPr>
          </a:p>
        </p:txBody>
      </p:sp>
    </p:spTree>
  </p:cSld>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1" name="Imagem 1" descr=""/>
          <p:cNvPicPr/>
          <p:nvPr/>
        </p:nvPicPr>
        <p:blipFill>
          <a:blip r:embed="rId1"/>
          <a:stretch/>
        </p:blipFill>
        <p:spPr>
          <a:xfrm>
            <a:off x="254160" y="254160"/>
            <a:ext cx="8635680" cy="6349680"/>
          </a:xfrm>
          <a:prstGeom prst="rect">
            <a:avLst/>
          </a:prstGeom>
          <a:ln>
            <a:noFill/>
          </a:ln>
        </p:spPr>
      </p:pic>
    </p:spTree>
  </p:cSld>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2" name="TextShape 1"/>
          <p:cNvSpPr txBox="1"/>
          <p:nvPr/>
        </p:nvSpPr>
        <p:spPr>
          <a:xfrm>
            <a:off x="0" y="0"/>
            <a:ext cx="9143640" cy="1699920"/>
          </a:xfrm>
          <a:prstGeom prst="rect">
            <a:avLst/>
          </a:prstGeom>
          <a:solidFill>
            <a:srgbClr val="ffffff"/>
          </a:solidFill>
          <a:ln w="25560">
            <a:solidFill>
              <a:srgbClr val="000000"/>
            </a:solidFill>
            <a:round/>
          </a:ln>
        </p:spPr>
        <p:txBody>
          <a:bodyPr anchor="ctr"/>
          <a:p>
            <a:pPr marL="609480" indent="-609120" algn="ctr">
              <a:lnSpc>
                <a:spcPct val="100000"/>
              </a:lnSpc>
            </a:pPr>
            <a:r>
              <a:rPr b="0" lang="pt-BR" sz="4000" spc="-1" strike="noStrike">
                <a:solidFill>
                  <a:srgbClr val="000000"/>
                </a:solidFill>
                <a:uFill>
                  <a:solidFill>
                    <a:srgbClr val="ffffff"/>
                  </a:solidFill>
                </a:uFill>
                <a:latin typeface="Calibri"/>
              </a:rPr>
              <a:t>12 – Quanto a conduta da profissional em relação ao uso da máscara podemos afirmar que:</a:t>
            </a:r>
            <a:endParaRPr b="0" lang="pt-BR" sz="4400" spc="-1" strike="noStrike">
              <a:solidFill>
                <a:srgbClr val="000000"/>
              </a:solidFill>
              <a:uFill>
                <a:solidFill>
                  <a:srgbClr val="ffffff"/>
                </a:solidFill>
              </a:uFill>
              <a:latin typeface="Arial"/>
            </a:endParaRPr>
          </a:p>
        </p:txBody>
      </p:sp>
      <p:sp>
        <p:nvSpPr>
          <p:cNvPr id="473" name="CustomShape 2"/>
          <p:cNvSpPr/>
          <p:nvPr/>
        </p:nvSpPr>
        <p:spPr>
          <a:xfrm>
            <a:off x="859680" y="1769040"/>
            <a:ext cx="8283960" cy="1361880"/>
          </a:xfrm>
          <a:custGeom>
            <a:avLst/>
            <a:gdLst/>
            <a:ahLst/>
            <a:rect l="l" t="t" r="r" b="b"/>
            <a:pathLst>
              <a:path w="1362258" h="8284206">
                <a:moveTo>
                  <a:pt x="1362258" y="1380731"/>
                </a:moveTo>
                <a:lnTo>
                  <a:pt x="1362258" y="6903475"/>
                </a:lnTo>
                <a:cubicBezTo>
                  <a:pt x="1362258" y="7666031"/>
                  <a:pt x="1345542" y="8284206"/>
                  <a:pt x="1324922" y="8284206"/>
                </a:cubicBezTo>
                <a:lnTo>
                  <a:pt x="0" y="8284206"/>
                </a:lnTo>
                <a:lnTo>
                  <a:pt x="0" y="8284206"/>
                </a:lnTo>
                <a:lnTo>
                  <a:pt x="0" y="0"/>
                </a:lnTo>
                <a:lnTo>
                  <a:pt x="0" y="0"/>
                </a:lnTo>
                <a:lnTo>
                  <a:pt x="1324922" y="0"/>
                </a:lnTo>
                <a:cubicBezTo>
                  <a:pt x="1345542" y="0"/>
                  <a:pt x="1362258" y="618175"/>
                  <a:pt x="1362258" y="1380731"/>
                </a:cubicBezTo>
                <a:close/>
              </a:path>
            </a:pathLst>
          </a:custGeom>
          <a:noFill/>
          <a:ln>
            <a:round/>
          </a:ln>
        </p:spPr>
        <p:style>
          <a:lnRef idx="2">
            <a:schemeClr val="accent1">
              <a:alpha val="90000"/>
              <a:tint val="40000"/>
              <a:hueOff val="0"/>
              <a:satOff val="0"/>
              <a:lumOff val="0"/>
              <a:alphaOff val="0"/>
            </a:schemeClr>
          </a:lnRef>
          <a:fillRef idx="0"/>
          <a:effectRef idx="0">
            <a:schemeClr val="accent1">
              <a:alpha val="90000"/>
              <a:tint val="40000"/>
              <a:hueOff val="0"/>
              <a:satOff val="0"/>
              <a:lumOff val="0"/>
              <a:alphaOff val="0"/>
            </a:schemeClr>
          </a:effectRef>
          <a:fontRef idx="minor"/>
        </p:style>
        <p:txBody>
          <a:bodyPr lIns="247680" rIns="314280" tIns="190440" bIns="190440" anchor="ctr"/>
          <a:p>
            <a:pPr lvl="1" marL="285840" indent="-285480" algn="just">
              <a:lnSpc>
                <a:spcPct val="90000"/>
              </a:lnSpc>
              <a:buClr>
                <a:srgbClr val="00b050"/>
              </a:buClr>
              <a:buFont typeface="Symbol" charset="2"/>
              <a:buChar char=""/>
            </a:pPr>
            <a:r>
              <a:rPr b="0" lang="pt-BR" sz="3200" spc="-1" strike="noStrike">
                <a:solidFill>
                  <a:srgbClr val="00b050"/>
                </a:solidFill>
                <a:uFill>
                  <a:solidFill>
                    <a:srgbClr val="ffffff"/>
                  </a:solidFill>
                </a:uFill>
                <a:latin typeface="Calibri"/>
              </a:rPr>
              <a:t>A conduta está correta, pois durante as primeiras consultas a máscara não deve ser usada para não fortalecer o estigma.</a:t>
            </a:r>
            <a:endParaRPr b="0" lang="pt-BR" sz="1800" spc="-1" strike="noStrike">
              <a:solidFill>
                <a:srgbClr val="000000"/>
              </a:solidFill>
              <a:uFill>
                <a:solidFill>
                  <a:srgbClr val="ffffff"/>
                </a:solidFill>
              </a:uFill>
              <a:latin typeface="Arial"/>
            </a:endParaRPr>
          </a:p>
        </p:txBody>
      </p:sp>
      <p:sp>
        <p:nvSpPr>
          <p:cNvPr id="474" name="CustomShape 3"/>
          <p:cNvSpPr/>
          <p:nvPr/>
        </p:nvSpPr>
        <p:spPr>
          <a:xfrm>
            <a:off x="360" y="2055240"/>
            <a:ext cx="846000" cy="837360"/>
          </a:xfrm>
          <a:custGeom>
            <a:avLst/>
            <a:gdLst/>
            <a:ahLst/>
            <a:rect l="l" t="t" r="r" b="b"/>
            <a:pathLst>
              <a:path w="846193" h="837604">
                <a:moveTo>
                  <a:pt x="0" y="139603"/>
                </a:moveTo>
                <a:cubicBezTo>
                  <a:pt x="0" y="62502"/>
                  <a:pt x="62502" y="0"/>
                  <a:pt x="139603" y="0"/>
                </a:cubicBezTo>
                <a:lnTo>
                  <a:pt x="706590" y="0"/>
                </a:lnTo>
                <a:cubicBezTo>
                  <a:pt x="783691" y="0"/>
                  <a:pt x="846193" y="62502"/>
                  <a:pt x="846193" y="139603"/>
                </a:cubicBezTo>
                <a:lnTo>
                  <a:pt x="846193" y="698001"/>
                </a:lnTo>
                <a:cubicBezTo>
                  <a:pt x="846193" y="775102"/>
                  <a:pt x="783691" y="837604"/>
                  <a:pt x="706590" y="837604"/>
                </a:cubicBezTo>
                <a:lnTo>
                  <a:pt x="139603" y="837604"/>
                </a:lnTo>
                <a:cubicBezTo>
                  <a:pt x="62502" y="837604"/>
                  <a:pt x="0" y="775102"/>
                  <a:pt x="0" y="698001"/>
                </a:cubicBezTo>
                <a:lnTo>
                  <a:pt x="0" y="139603"/>
                </a:lnTo>
                <a:close/>
              </a:path>
            </a:pathLst>
          </a:custGeom>
          <a:solidFill>
            <a:srgbClr val="00b050"/>
          </a:solidFill>
          <a:ln>
            <a:round/>
          </a:ln>
        </p:spPr>
        <p:style>
          <a:lnRef idx="2">
            <a:schemeClr val="lt1">
              <a:hueOff val="0"/>
              <a:satOff val="0"/>
              <a:lumOff val="0"/>
              <a:alphaOff val="0"/>
            </a:schemeClr>
          </a:lnRef>
          <a:fillRef idx="0"/>
          <a:effectRef idx="0">
            <a:schemeClr val="accent1">
              <a:hueOff val="0"/>
              <a:satOff val="0"/>
              <a:lumOff val="0"/>
              <a:alphaOff val="0"/>
            </a:schemeClr>
          </a:effectRef>
          <a:fontRef idx="minor"/>
        </p:style>
        <p:txBody>
          <a:bodyPr lIns="143640" rIns="143640" tIns="92160" bIns="92160" anchor="ctr"/>
          <a:p>
            <a:pPr algn="ctr">
              <a:lnSpc>
                <a:spcPct val="90000"/>
              </a:lnSpc>
            </a:pPr>
            <a:r>
              <a:rPr b="1" lang="pt-BR" sz="2700" spc="-1" strike="noStrike">
                <a:solidFill>
                  <a:srgbClr val="ffffff"/>
                </a:solidFill>
                <a:uFill>
                  <a:solidFill>
                    <a:srgbClr val="ffffff"/>
                  </a:solidFill>
                </a:uFill>
                <a:latin typeface="Calibri"/>
              </a:rPr>
              <a:t>a)</a:t>
            </a:r>
            <a:endParaRPr b="0" lang="pt-BR" sz="1800" spc="-1" strike="noStrike">
              <a:solidFill>
                <a:srgbClr val="000000"/>
              </a:solidFill>
              <a:uFill>
                <a:solidFill>
                  <a:srgbClr val="ffffff"/>
                </a:solidFill>
              </a:uFill>
              <a:latin typeface="Arial"/>
            </a:endParaRPr>
          </a:p>
        </p:txBody>
      </p:sp>
      <p:sp>
        <p:nvSpPr>
          <p:cNvPr id="475" name="CustomShape 4"/>
          <p:cNvSpPr/>
          <p:nvPr/>
        </p:nvSpPr>
        <p:spPr>
          <a:xfrm>
            <a:off x="849600" y="3267360"/>
            <a:ext cx="8267400" cy="1402560"/>
          </a:xfrm>
          <a:custGeom>
            <a:avLst/>
            <a:gdLst/>
            <a:ahLst/>
            <a:rect l="l" t="t" r="r" b="b"/>
            <a:pathLst>
              <a:path w="1403010" h="8267810">
                <a:moveTo>
                  <a:pt x="1403010" y="1377998"/>
                </a:moveTo>
                <a:lnTo>
                  <a:pt x="1403010" y="6889812"/>
                </a:lnTo>
                <a:cubicBezTo>
                  <a:pt x="1403010" y="7650858"/>
                  <a:pt x="1385244" y="8267810"/>
                  <a:pt x="1363328" y="8267810"/>
                </a:cubicBezTo>
                <a:lnTo>
                  <a:pt x="0" y="8267810"/>
                </a:lnTo>
                <a:lnTo>
                  <a:pt x="0" y="8267810"/>
                </a:lnTo>
                <a:lnTo>
                  <a:pt x="0" y="0"/>
                </a:lnTo>
                <a:lnTo>
                  <a:pt x="0" y="0"/>
                </a:lnTo>
                <a:lnTo>
                  <a:pt x="1363328" y="0"/>
                </a:lnTo>
                <a:cubicBezTo>
                  <a:pt x="1385244" y="0"/>
                  <a:pt x="1403010" y="616952"/>
                  <a:pt x="1403010" y="1377998"/>
                </a:cubicBezTo>
                <a:close/>
              </a:path>
            </a:pathLst>
          </a:custGeom>
          <a:noFill/>
          <a:ln>
            <a:round/>
          </a:ln>
        </p:spPr>
        <p:style>
          <a:lnRef idx="2">
            <a:schemeClr val="accent1">
              <a:alpha val="90000"/>
              <a:tint val="40000"/>
              <a:hueOff val="0"/>
              <a:satOff val="0"/>
              <a:lumOff val="0"/>
              <a:alphaOff val="0"/>
            </a:schemeClr>
          </a:lnRef>
          <a:fillRef idx="0"/>
          <a:effectRef idx="0">
            <a:schemeClr val="accent1">
              <a:alpha val="90000"/>
              <a:tint val="40000"/>
              <a:hueOff val="0"/>
              <a:satOff val="0"/>
              <a:lumOff val="0"/>
              <a:alphaOff val="0"/>
            </a:schemeClr>
          </a:effectRef>
          <a:fontRef idx="minor"/>
        </p:style>
        <p:txBody>
          <a:bodyPr lIns="247680" rIns="316080" tIns="192240" bIns="192240" anchor="ctr"/>
          <a:p>
            <a:pPr lvl="1" marL="285840" indent="-285480" algn="just">
              <a:lnSpc>
                <a:spcPct val="90000"/>
              </a:lnSpc>
              <a:buClr>
                <a:srgbClr val="ffc000"/>
              </a:buClr>
              <a:buFont typeface="Symbol" charset="2"/>
              <a:buChar char=""/>
            </a:pPr>
            <a:r>
              <a:rPr b="0" lang="pt-BR" sz="3200" spc="-1" strike="noStrike">
                <a:solidFill>
                  <a:srgbClr val="ffc000"/>
                </a:solidFill>
                <a:uFill>
                  <a:solidFill>
                    <a:srgbClr val="ffffff"/>
                  </a:solidFill>
                </a:uFill>
                <a:latin typeface="Calibri"/>
              </a:rPr>
              <a:t>A conduta está incorreta, pois tanto MMS quanto a profissional deveriam usar o mesmo tipo de máscara.</a:t>
            </a:r>
            <a:endParaRPr b="0" lang="pt-BR" sz="1800" spc="-1" strike="noStrike">
              <a:solidFill>
                <a:srgbClr val="000000"/>
              </a:solidFill>
              <a:uFill>
                <a:solidFill>
                  <a:srgbClr val="ffffff"/>
                </a:solidFill>
              </a:uFill>
              <a:latin typeface="Arial"/>
            </a:endParaRPr>
          </a:p>
        </p:txBody>
      </p:sp>
      <p:sp>
        <p:nvSpPr>
          <p:cNvPr id="476" name="CustomShape 5"/>
          <p:cNvSpPr/>
          <p:nvPr/>
        </p:nvSpPr>
        <p:spPr>
          <a:xfrm>
            <a:off x="360" y="3559680"/>
            <a:ext cx="875160" cy="869400"/>
          </a:xfrm>
          <a:custGeom>
            <a:avLst/>
            <a:gdLst/>
            <a:ahLst/>
            <a:rect l="l" t="t" r="r" b="b"/>
            <a:pathLst>
              <a:path w="875414" h="869681">
                <a:moveTo>
                  <a:pt x="0" y="144950"/>
                </a:moveTo>
                <a:cubicBezTo>
                  <a:pt x="0" y="64896"/>
                  <a:pt x="64896" y="0"/>
                  <a:pt x="144950" y="0"/>
                </a:cubicBezTo>
                <a:lnTo>
                  <a:pt x="730464" y="0"/>
                </a:lnTo>
                <a:cubicBezTo>
                  <a:pt x="810518" y="0"/>
                  <a:pt x="875414" y="64896"/>
                  <a:pt x="875414" y="144950"/>
                </a:cubicBezTo>
                <a:lnTo>
                  <a:pt x="875414" y="724731"/>
                </a:lnTo>
                <a:cubicBezTo>
                  <a:pt x="875414" y="804785"/>
                  <a:pt x="810518" y="869681"/>
                  <a:pt x="730464" y="869681"/>
                </a:cubicBezTo>
                <a:lnTo>
                  <a:pt x="144950" y="869681"/>
                </a:lnTo>
                <a:cubicBezTo>
                  <a:pt x="64896" y="869681"/>
                  <a:pt x="0" y="804785"/>
                  <a:pt x="0" y="724731"/>
                </a:cubicBezTo>
                <a:lnTo>
                  <a:pt x="0" y="144950"/>
                </a:lnTo>
                <a:close/>
              </a:path>
            </a:pathLst>
          </a:custGeom>
          <a:solidFill>
            <a:srgbClr val="ffc000"/>
          </a:solidFill>
          <a:ln>
            <a:round/>
          </a:ln>
        </p:spPr>
        <p:style>
          <a:lnRef idx="2">
            <a:schemeClr val="lt1">
              <a:hueOff val="0"/>
              <a:satOff val="0"/>
              <a:lumOff val="0"/>
              <a:alphaOff val="0"/>
            </a:schemeClr>
          </a:lnRef>
          <a:fillRef idx="0"/>
          <a:effectRef idx="0">
            <a:schemeClr val="accent1">
              <a:hueOff val="0"/>
              <a:satOff val="0"/>
              <a:lumOff val="0"/>
              <a:alphaOff val="0"/>
            </a:schemeClr>
          </a:effectRef>
          <a:fontRef idx="minor"/>
        </p:style>
        <p:txBody>
          <a:bodyPr lIns="145440" rIns="145440" tIns="93960" bIns="93960" anchor="ctr"/>
          <a:p>
            <a:pPr algn="ctr">
              <a:lnSpc>
                <a:spcPct val="90000"/>
              </a:lnSpc>
            </a:pPr>
            <a:r>
              <a:rPr b="1" lang="pt-BR" sz="2700" spc="-1" strike="noStrike">
                <a:solidFill>
                  <a:srgbClr val="ffffff"/>
                </a:solidFill>
                <a:uFill>
                  <a:solidFill>
                    <a:srgbClr val="ffffff"/>
                  </a:solidFill>
                </a:uFill>
                <a:latin typeface="Calibri"/>
              </a:rPr>
              <a:t>b)</a:t>
            </a:r>
            <a:endParaRPr b="0" lang="pt-BR" sz="1800" spc="-1" strike="noStrike">
              <a:solidFill>
                <a:srgbClr val="000000"/>
              </a:solidFill>
              <a:uFill>
                <a:solidFill>
                  <a:srgbClr val="ffffff"/>
                </a:solidFill>
              </a:uFill>
              <a:latin typeface="Arial"/>
            </a:endParaRPr>
          </a:p>
        </p:txBody>
      </p:sp>
      <p:sp>
        <p:nvSpPr>
          <p:cNvPr id="477" name="CustomShape 6"/>
          <p:cNvSpPr/>
          <p:nvPr/>
        </p:nvSpPr>
        <p:spPr>
          <a:xfrm>
            <a:off x="451800" y="4849920"/>
            <a:ext cx="8623800" cy="1857960"/>
          </a:xfrm>
          <a:custGeom>
            <a:avLst/>
            <a:gdLst/>
            <a:ahLst/>
            <a:rect l="l" t="t" r="r" b="b"/>
            <a:pathLst>
              <a:path w="1858426" h="8624116">
                <a:moveTo>
                  <a:pt x="1858426" y="1437382"/>
                </a:moveTo>
                <a:lnTo>
                  <a:pt x="1858426" y="7186734"/>
                </a:lnTo>
                <a:cubicBezTo>
                  <a:pt x="1858426" y="7980579"/>
                  <a:pt x="1828542" y="8624116"/>
                  <a:pt x="1791679" y="8624116"/>
                </a:cubicBezTo>
                <a:lnTo>
                  <a:pt x="0" y="8624116"/>
                </a:lnTo>
                <a:lnTo>
                  <a:pt x="0" y="8624116"/>
                </a:lnTo>
                <a:lnTo>
                  <a:pt x="0" y="0"/>
                </a:lnTo>
                <a:lnTo>
                  <a:pt x="0" y="0"/>
                </a:lnTo>
                <a:lnTo>
                  <a:pt x="1791679" y="0"/>
                </a:lnTo>
                <a:cubicBezTo>
                  <a:pt x="1828542" y="0"/>
                  <a:pt x="1858426" y="643537"/>
                  <a:pt x="1858426" y="1437382"/>
                </a:cubicBezTo>
                <a:close/>
              </a:path>
            </a:pathLst>
          </a:custGeom>
          <a:solidFill>
            <a:srgbClr val="ff0000"/>
          </a:solidFill>
          <a:ln>
            <a:round/>
          </a:ln>
        </p:spPr>
        <p:style>
          <a:lnRef idx="2">
            <a:schemeClr val="accent1">
              <a:alpha val="90000"/>
              <a:tint val="40000"/>
              <a:hueOff val="0"/>
              <a:satOff val="0"/>
              <a:lumOff val="0"/>
              <a:alphaOff val="0"/>
            </a:schemeClr>
          </a:lnRef>
          <a:fillRef idx="0"/>
          <a:effectRef idx="0">
            <a:schemeClr val="accent1">
              <a:alpha val="90000"/>
              <a:tint val="40000"/>
              <a:hueOff val="0"/>
              <a:satOff val="0"/>
              <a:lumOff val="0"/>
              <a:alphaOff val="0"/>
            </a:schemeClr>
          </a:effectRef>
          <a:fontRef idx="minor"/>
        </p:style>
        <p:txBody>
          <a:bodyPr lIns="247680" rIns="338400" tIns="214560" bIns="214560" anchor="ctr"/>
          <a:p>
            <a:pPr lvl="1" marL="285840" indent="-285480" algn="just">
              <a:lnSpc>
                <a:spcPct val="90000"/>
              </a:lnSpc>
              <a:buClr>
                <a:srgbClr val="ffffff"/>
              </a:buClr>
              <a:buFont typeface="Symbol" charset="2"/>
              <a:buChar char=""/>
            </a:pPr>
            <a:r>
              <a:rPr b="0" lang="pt-BR" sz="3200" spc="-1" strike="noStrike">
                <a:solidFill>
                  <a:srgbClr val="ffffff"/>
                </a:solidFill>
                <a:uFill>
                  <a:solidFill>
                    <a:srgbClr val="ffffff"/>
                  </a:solidFill>
                </a:uFill>
                <a:latin typeface="Calibri"/>
              </a:rPr>
              <a:t>A conduta está incorreta, pois a máscara deve ser usada em todo o período em que o profissional estiver no ambiente onde pessoas com baciloscopia positiva são atendidas.</a:t>
            </a:r>
            <a:endParaRPr b="0" lang="pt-BR" sz="1800" spc="-1" strike="noStrike">
              <a:solidFill>
                <a:srgbClr val="000000"/>
              </a:solidFill>
              <a:uFill>
                <a:solidFill>
                  <a:srgbClr val="ffffff"/>
                </a:solidFill>
              </a:uFill>
              <a:latin typeface="Arial"/>
            </a:endParaRPr>
          </a:p>
        </p:txBody>
      </p:sp>
      <p:sp>
        <p:nvSpPr>
          <p:cNvPr id="478" name="CustomShape 7"/>
          <p:cNvSpPr/>
          <p:nvPr/>
        </p:nvSpPr>
        <p:spPr>
          <a:xfrm>
            <a:off x="360" y="5321520"/>
            <a:ext cx="682920" cy="849960"/>
          </a:xfrm>
          <a:custGeom>
            <a:avLst/>
            <a:gdLst/>
            <a:ahLst/>
            <a:rect l="l" t="t" r="r" b="b"/>
            <a:pathLst>
              <a:path w="519246" h="850365">
                <a:moveTo>
                  <a:pt x="0" y="86543"/>
                </a:moveTo>
                <a:cubicBezTo>
                  <a:pt x="0" y="38747"/>
                  <a:pt x="38747" y="0"/>
                  <a:pt x="86543" y="0"/>
                </a:cubicBezTo>
                <a:lnTo>
                  <a:pt x="432703" y="0"/>
                </a:lnTo>
                <a:cubicBezTo>
                  <a:pt x="480499" y="0"/>
                  <a:pt x="519246" y="38747"/>
                  <a:pt x="519246" y="86543"/>
                </a:cubicBezTo>
                <a:lnTo>
                  <a:pt x="519246" y="763822"/>
                </a:lnTo>
                <a:cubicBezTo>
                  <a:pt x="519246" y="811618"/>
                  <a:pt x="480499" y="850365"/>
                  <a:pt x="432703" y="850365"/>
                </a:cubicBezTo>
                <a:lnTo>
                  <a:pt x="86543" y="850365"/>
                </a:lnTo>
                <a:cubicBezTo>
                  <a:pt x="38747" y="850365"/>
                  <a:pt x="0" y="811618"/>
                  <a:pt x="0" y="763822"/>
                </a:cubicBezTo>
                <a:lnTo>
                  <a:pt x="0" y="86543"/>
                </a:lnTo>
                <a:close/>
              </a:path>
            </a:pathLst>
          </a:custGeom>
          <a:solidFill>
            <a:srgbClr val="ff0000"/>
          </a:solidFill>
          <a:ln>
            <a:round/>
          </a:ln>
        </p:spPr>
        <p:style>
          <a:lnRef idx="2">
            <a:schemeClr val="lt1">
              <a:hueOff val="0"/>
              <a:satOff val="0"/>
              <a:lumOff val="0"/>
              <a:alphaOff val="0"/>
            </a:schemeClr>
          </a:lnRef>
          <a:fillRef idx="0"/>
          <a:effectRef idx="0">
            <a:schemeClr val="accent1">
              <a:hueOff val="0"/>
              <a:satOff val="0"/>
              <a:lumOff val="0"/>
              <a:alphaOff val="0"/>
            </a:schemeClr>
          </a:effectRef>
          <a:fontRef idx="minor"/>
        </p:style>
        <p:txBody>
          <a:bodyPr lIns="128160" rIns="128160" tIns="76680" bIns="76680" anchor="ctr"/>
          <a:p>
            <a:pPr algn="ctr">
              <a:lnSpc>
                <a:spcPct val="90000"/>
              </a:lnSpc>
            </a:pPr>
            <a:r>
              <a:rPr b="1" lang="pt-BR" sz="2700" spc="-1" strike="noStrike">
                <a:solidFill>
                  <a:srgbClr val="ffffff"/>
                </a:solidFill>
                <a:uFill>
                  <a:solidFill>
                    <a:srgbClr val="ffffff"/>
                  </a:solidFill>
                </a:uFill>
                <a:latin typeface="Calibri"/>
              </a:rPr>
              <a:t>c)</a:t>
            </a:r>
            <a:endParaRPr b="0" lang="pt-BR" sz="1800" spc="-1" strike="noStrike">
              <a:solidFill>
                <a:srgbClr val="000000"/>
              </a:solidFill>
              <a:uFill>
                <a:solidFill>
                  <a:srgbClr val="ffffff"/>
                </a:solidFill>
              </a:uFill>
              <a:latin typeface="Arial"/>
            </a:endParaRPr>
          </a:p>
        </p:txBody>
      </p:sp>
    </p:spTree>
  </p:cSld>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9" name="TextShape 1"/>
          <p:cNvSpPr txBox="1"/>
          <p:nvPr/>
        </p:nvSpPr>
        <p:spPr>
          <a:xfrm>
            <a:off x="0" y="0"/>
            <a:ext cx="9143640" cy="1699920"/>
          </a:xfrm>
          <a:prstGeom prst="rect">
            <a:avLst/>
          </a:prstGeom>
          <a:solidFill>
            <a:srgbClr val="ffffff"/>
          </a:solidFill>
          <a:ln w="25560">
            <a:solidFill>
              <a:srgbClr val="000000"/>
            </a:solidFill>
            <a:round/>
          </a:ln>
        </p:spPr>
        <p:txBody>
          <a:bodyPr anchor="ctr"/>
          <a:p>
            <a:pPr marL="609480" indent="-609120" algn="ctr">
              <a:lnSpc>
                <a:spcPct val="100000"/>
              </a:lnSpc>
            </a:pPr>
            <a:r>
              <a:rPr b="0" lang="pt-BR" sz="4000" spc="-1" strike="noStrike">
                <a:solidFill>
                  <a:srgbClr val="000000"/>
                </a:solidFill>
                <a:uFill>
                  <a:solidFill>
                    <a:srgbClr val="ffffff"/>
                  </a:solidFill>
                </a:uFill>
                <a:latin typeface="Calibri"/>
              </a:rPr>
              <a:t>13 – Quais cuidados os profissionais de saúde devem ter com a máscara PFF2 ou N95?</a:t>
            </a:r>
            <a:endParaRPr b="0" lang="pt-BR" sz="4400" spc="-1" strike="noStrike">
              <a:solidFill>
                <a:srgbClr val="000000"/>
              </a:solidFill>
              <a:uFill>
                <a:solidFill>
                  <a:srgbClr val="ffffff"/>
                </a:solidFill>
              </a:uFill>
              <a:latin typeface="Arial"/>
            </a:endParaRPr>
          </a:p>
        </p:txBody>
      </p:sp>
      <p:sp>
        <p:nvSpPr>
          <p:cNvPr id="480" name="CustomShape 2"/>
          <p:cNvSpPr/>
          <p:nvPr/>
        </p:nvSpPr>
        <p:spPr>
          <a:xfrm rot="5400000">
            <a:off x="4310280" y="-1680120"/>
            <a:ext cx="1383480" cy="828396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00b050"/>
              </a:buClr>
              <a:buFont typeface="Symbol" charset="2"/>
              <a:buChar char=""/>
            </a:pPr>
            <a:r>
              <a:rPr b="0" lang="pt-BR" sz="3200" spc="-1" strike="noStrike">
                <a:solidFill>
                  <a:srgbClr val="00b050"/>
                </a:solidFill>
                <a:uFill>
                  <a:solidFill>
                    <a:srgbClr val="ffffff"/>
                  </a:solidFill>
                </a:uFill>
                <a:latin typeface="Calibri"/>
              </a:rPr>
              <a:t>A máscara respiratória é descartável, portanto, não deve ser reutilizada.</a:t>
            </a:r>
            <a:endParaRPr b="0" lang="pt-BR" sz="1800" spc="-1" strike="noStrike">
              <a:solidFill>
                <a:srgbClr val="000000"/>
              </a:solidFill>
              <a:uFill>
                <a:solidFill>
                  <a:srgbClr val="ffffff"/>
                </a:solidFill>
              </a:uFill>
              <a:latin typeface="Arial"/>
            </a:endParaRPr>
          </a:p>
        </p:txBody>
      </p:sp>
      <p:sp>
        <p:nvSpPr>
          <p:cNvPr id="481" name="CustomShape 3"/>
          <p:cNvSpPr/>
          <p:nvPr/>
        </p:nvSpPr>
        <p:spPr>
          <a:xfrm>
            <a:off x="360" y="2011320"/>
            <a:ext cx="846000" cy="956160"/>
          </a:xfrm>
          <a:prstGeom prst="roundRect">
            <a:avLst>
              <a:gd name="adj" fmla="val 16667"/>
            </a:avLst>
          </a:prstGeom>
          <a:solidFill>
            <a:srgbClr val="00b050"/>
          </a:solidFill>
          <a:ln>
            <a:solidFill>
              <a:schemeClr val="lt1">
                <a:hueOff val="0"/>
                <a:satOff val="0"/>
                <a:lumOff val="0"/>
                <a:alphaOff val="0"/>
              </a:schemeClr>
            </a:solidFill>
            <a:round/>
          </a:ln>
        </p:spPr>
        <p:style>
          <a:lnRef idx="2"/>
          <a:fillRef idx="0"/>
          <a:effectRef idx="0"/>
          <a:fontRef idx="minor"/>
        </p:style>
        <p:txBody>
          <a:bodyPr lIns="201600" rIns="160200" tIns="121320" bIns="120960" anchor="ctr"/>
          <a:p>
            <a:pPr algn="ctr">
              <a:lnSpc>
                <a:spcPct val="90000"/>
              </a:lnSpc>
            </a:pPr>
            <a:r>
              <a:rPr b="1" lang="pt-BR" sz="4200" spc="-1" strike="noStrike">
                <a:solidFill>
                  <a:srgbClr val="ffffff"/>
                </a:solidFill>
                <a:uFill>
                  <a:solidFill>
                    <a:srgbClr val="ffffff"/>
                  </a:solidFill>
                </a:uFill>
                <a:latin typeface="Calibri"/>
              </a:rPr>
              <a:t>a)</a:t>
            </a:r>
            <a:endParaRPr b="0" lang="pt-BR" sz="1800" spc="-1" strike="noStrike">
              <a:solidFill>
                <a:srgbClr val="000000"/>
              </a:solidFill>
              <a:uFill>
                <a:solidFill>
                  <a:srgbClr val="ffffff"/>
                </a:solidFill>
              </a:uFill>
              <a:latin typeface="Arial"/>
            </a:endParaRPr>
          </a:p>
        </p:txBody>
      </p:sp>
      <p:sp>
        <p:nvSpPr>
          <p:cNvPr id="482" name="CustomShape 4"/>
          <p:cNvSpPr/>
          <p:nvPr/>
        </p:nvSpPr>
        <p:spPr>
          <a:xfrm rot="5400000">
            <a:off x="4233960" y="-74520"/>
            <a:ext cx="1499040" cy="826740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c000"/>
              </a:buClr>
              <a:buFont typeface="Symbol" charset="2"/>
              <a:buChar char=""/>
            </a:pPr>
            <a:r>
              <a:rPr b="0" lang="pt-BR" sz="3200" spc="-1" strike="noStrike">
                <a:solidFill>
                  <a:srgbClr val="ffc000"/>
                </a:solidFill>
                <a:uFill>
                  <a:solidFill>
                    <a:srgbClr val="ffffff"/>
                  </a:solidFill>
                </a:uFill>
                <a:latin typeface="Calibri"/>
              </a:rPr>
              <a:t>A máscara deve ser descartada ao ser molhada (suor) ou amassada, logo, não pode ser colocada no pescoço ou cabeça.</a:t>
            </a:r>
            <a:endParaRPr b="0" lang="pt-BR" sz="1800" spc="-1" strike="noStrike">
              <a:solidFill>
                <a:srgbClr val="000000"/>
              </a:solidFill>
              <a:uFill>
                <a:solidFill>
                  <a:srgbClr val="ffffff"/>
                </a:solidFill>
              </a:uFill>
              <a:latin typeface="Arial"/>
            </a:endParaRPr>
          </a:p>
        </p:txBody>
      </p:sp>
      <p:sp>
        <p:nvSpPr>
          <p:cNvPr id="483" name="CustomShape 5"/>
          <p:cNvSpPr/>
          <p:nvPr/>
        </p:nvSpPr>
        <p:spPr>
          <a:xfrm>
            <a:off x="360" y="3592080"/>
            <a:ext cx="875160" cy="992880"/>
          </a:xfrm>
          <a:prstGeom prst="roundRect">
            <a:avLst>
              <a:gd name="adj" fmla="val 16667"/>
            </a:avLst>
          </a:prstGeom>
          <a:solidFill>
            <a:srgbClr val="ffc000"/>
          </a:solidFill>
          <a:ln>
            <a:solidFill>
              <a:schemeClr val="lt1">
                <a:hueOff val="0"/>
                <a:satOff val="0"/>
                <a:lumOff val="0"/>
                <a:alphaOff val="0"/>
              </a:schemeClr>
            </a:solidFill>
            <a:round/>
          </a:ln>
        </p:spPr>
        <p:style>
          <a:lnRef idx="2"/>
          <a:fillRef idx="0"/>
          <a:effectRef idx="0"/>
          <a:fontRef idx="minor"/>
        </p:style>
        <p:txBody>
          <a:bodyPr lIns="203040" rIns="160200" tIns="122760" bIns="122400" anchor="ctr"/>
          <a:p>
            <a:pPr algn="ctr">
              <a:lnSpc>
                <a:spcPct val="90000"/>
              </a:lnSpc>
            </a:pPr>
            <a:r>
              <a:rPr b="1" lang="pt-BR" sz="4200" spc="-1" strike="noStrike">
                <a:solidFill>
                  <a:srgbClr val="ffffff"/>
                </a:solidFill>
                <a:uFill>
                  <a:solidFill>
                    <a:srgbClr val="ffffff"/>
                  </a:solidFill>
                </a:uFill>
                <a:latin typeface="Calibri"/>
              </a:rPr>
              <a:t>b)</a:t>
            </a:r>
            <a:endParaRPr b="0" lang="pt-BR" sz="1800" spc="-1" strike="noStrike">
              <a:solidFill>
                <a:srgbClr val="000000"/>
              </a:solidFill>
              <a:uFill>
                <a:solidFill>
                  <a:srgbClr val="ffffff"/>
                </a:solidFill>
              </a:uFill>
              <a:latin typeface="Arial"/>
            </a:endParaRPr>
          </a:p>
        </p:txBody>
      </p:sp>
      <p:sp>
        <p:nvSpPr>
          <p:cNvPr id="484" name="CustomShape 6"/>
          <p:cNvSpPr/>
          <p:nvPr/>
        </p:nvSpPr>
        <p:spPr>
          <a:xfrm rot="5400000">
            <a:off x="4041360" y="1800360"/>
            <a:ext cx="1688040" cy="811476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0000"/>
              </a:buClr>
              <a:buFont typeface="Symbol" charset="2"/>
              <a:buChar char=""/>
            </a:pPr>
            <a:r>
              <a:rPr b="0" lang="pt-BR" sz="3200" spc="-1" strike="noStrike">
                <a:solidFill>
                  <a:srgbClr val="ff0000"/>
                </a:solidFill>
                <a:uFill>
                  <a:solidFill>
                    <a:srgbClr val="ffffff"/>
                  </a:solidFill>
                </a:uFill>
                <a:latin typeface="Calibri"/>
              </a:rPr>
              <a:t>A máscara respiratória pode ser reutilizada somente durante 03 meses, independentemente das condições de uso.</a:t>
            </a:r>
            <a:endParaRPr b="0" lang="pt-BR" sz="1800" spc="-1" strike="noStrike">
              <a:solidFill>
                <a:srgbClr val="000000"/>
              </a:solidFill>
              <a:uFill>
                <a:solidFill>
                  <a:srgbClr val="ffffff"/>
                </a:solidFill>
              </a:uFill>
              <a:latin typeface="Arial"/>
            </a:endParaRPr>
          </a:p>
        </p:txBody>
      </p:sp>
      <p:sp>
        <p:nvSpPr>
          <p:cNvPr id="485" name="CustomShape 7"/>
          <p:cNvSpPr/>
          <p:nvPr/>
        </p:nvSpPr>
        <p:spPr>
          <a:xfrm>
            <a:off x="360" y="5335560"/>
            <a:ext cx="950760" cy="970920"/>
          </a:xfrm>
          <a:prstGeom prst="roundRect">
            <a:avLst>
              <a:gd name="adj" fmla="val 16667"/>
            </a:avLst>
          </a:prstGeom>
          <a:solidFill>
            <a:srgbClr val="ff0000"/>
          </a:solidFill>
          <a:ln>
            <a:solidFill>
              <a:schemeClr val="lt1">
                <a:hueOff val="0"/>
                <a:satOff val="0"/>
                <a:lumOff val="0"/>
                <a:alphaOff val="0"/>
              </a:schemeClr>
            </a:solidFill>
            <a:round/>
          </a:ln>
        </p:spPr>
        <p:style>
          <a:lnRef idx="2"/>
          <a:fillRef idx="0"/>
          <a:effectRef idx="0"/>
          <a:fontRef idx="minor"/>
        </p:style>
        <p:txBody>
          <a:bodyPr lIns="206640" rIns="160200" tIns="126360" bIns="126360" anchor="ctr"/>
          <a:p>
            <a:pPr algn="ctr">
              <a:lnSpc>
                <a:spcPct val="90000"/>
              </a:lnSpc>
            </a:pPr>
            <a:r>
              <a:rPr b="1" lang="pt-BR" sz="4200" spc="-1" strike="noStrike">
                <a:solidFill>
                  <a:srgbClr val="ffffff"/>
                </a:solidFill>
                <a:uFill>
                  <a:solidFill>
                    <a:srgbClr val="ffffff"/>
                  </a:solidFill>
                </a:uFill>
                <a:latin typeface="Calibri"/>
              </a:rPr>
              <a:t>c)</a:t>
            </a:r>
            <a:endParaRPr b="0" lang="pt-BR" sz="1800" spc="-1" strike="noStrike">
              <a:solidFill>
                <a:srgbClr val="000000"/>
              </a:solidFill>
              <a:uFill>
                <a:solidFill>
                  <a:srgbClr val="ffffff"/>
                </a:solidFill>
              </a:uFill>
              <a:latin typeface="Arial"/>
            </a:endParaRPr>
          </a:p>
        </p:txBody>
      </p:sp>
    </p:spTree>
  </p:cSld>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6" name="Imagem 1" descr=""/>
          <p:cNvPicPr/>
          <p:nvPr/>
        </p:nvPicPr>
        <p:blipFill>
          <a:blip r:embed="rId1"/>
          <a:stretch/>
        </p:blipFill>
        <p:spPr>
          <a:xfrm>
            <a:off x="254160" y="254160"/>
            <a:ext cx="8635680" cy="6349680"/>
          </a:xfrm>
          <a:prstGeom prst="rect">
            <a:avLst/>
          </a:prstGeom>
          <a:ln>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148" name="TextShape 1"/>
          <p:cNvSpPr txBox="1"/>
          <p:nvPr/>
        </p:nvSpPr>
        <p:spPr>
          <a:xfrm>
            <a:off x="467640" y="980640"/>
            <a:ext cx="8073720" cy="4248000"/>
          </a:xfrm>
          <a:prstGeom prst="rect">
            <a:avLst/>
          </a:prstGeom>
          <a:noFill/>
          <a:ln>
            <a:noFill/>
          </a:ln>
        </p:spPr>
        <p:txBody>
          <a:bodyPr/>
          <a:p>
            <a:pPr algn="ctr">
              <a:lnSpc>
                <a:spcPct val="100000"/>
              </a:lnSpc>
            </a:pPr>
            <a:r>
              <a:rPr b="0" lang="pt-BR" sz="4400" spc="-1" strike="noStrike">
                <a:solidFill>
                  <a:srgbClr val="002060"/>
                </a:solidFill>
                <a:uFill>
                  <a:solidFill>
                    <a:srgbClr val="ffffff"/>
                  </a:solidFill>
                </a:uFill>
                <a:latin typeface="Calibri"/>
              </a:rPr>
              <a:t>Os profissionais e os estudantes da área de saúde têm maior exposição laboral ao </a:t>
            </a:r>
            <a:r>
              <a:rPr b="0" i="1" lang="pt-BR" sz="4400" spc="-1" strike="noStrike">
                <a:solidFill>
                  <a:srgbClr val="002060"/>
                </a:solidFill>
                <a:uFill>
                  <a:solidFill>
                    <a:srgbClr val="ffffff"/>
                  </a:solidFill>
                </a:uFill>
                <a:latin typeface="Calibri"/>
              </a:rPr>
              <a:t>Mycobacterium tuberculosis</a:t>
            </a:r>
            <a:r>
              <a:rPr b="0" lang="pt-BR" sz="4400" spc="-1" strike="noStrike">
                <a:solidFill>
                  <a:srgbClr val="002060"/>
                </a:solidFill>
                <a:uFill>
                  <a:solidFill>
                    <a:srgbClr val="ffffff"/>
                  </a:solidFill>
                </a:uFill>
                <a:latin typeface="Calibri"/>
              </a:rPr>
              <a:t> e, portanto, maior risco de adoecimento.</a:t>
            </a:r>
            <a:endParaRPr b="0" lang="pt-BR" sz="3200" spc="-1" strike="noStrike">
              <a:solidFill>
                <a:srgbClr val="000000"/>
              </a:solidFill>
              <a:uFill>
                <a:solidFill>
                  <a:srgbClr val="ffffff"/>
                </a:solidFill>
              </a:uFill>
              <a:latin typeface="Calibri"/>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7" name="TextShape 1"/>
          <p:cNvSpPr txBox="1"/>
          <p:nvPr/>
        </p:nvSpPr>
        <p:spPr>
          <a:xfrm>
            <a:off x="0" y="0"/>
            <a:ext cx="9143640" cy="1699920"/>
          </a:xfrm>
          <a:prstGeom prst="rect">
            <a:avLst/>
          </a:prstGeom>
          <a:solidFill>
            <a:srgbClr val="ffffff"/>
          </a:solidFill>
          <a:ln w="25560">
            <a:solidFill>
              <a:srgbClr val="000000"/>
            </a:solidFill>
            <a:round/>
          </a:ln>
        </p:spPr>
        <p:txBody>
          <a:bodyPr anchor="ctr"/>
          <a:p>
            <a:pPr marL="609480" indent="-609120" algn="ctr">
              <a:lnSpc>
                <a:spcPct val="100000"/>
              </a:lnSpc>
            </a:pPr>
            <a:r>
              <a:rPr b="0" lang="pt-BR" sz="4000" spc="-1" strike="noStrike">
                <a:solidFill>
                  <a:srgbClr val="000000"/>
                </a:solidFill>
                <a:uFill>
                  <a:solidFill>
                    <a:srgbClr val="ffffff"/>
                  </a:solidFill>
                </a:uFill>
                <a:latin typeface="Calibri"/>
              </a:rPr>
              <a:t>13 – Quais cuidados os profissionais de saúde devem ter com a máscara PFF2 ou N95?</a:t>
            </a:r>
            <a:endParaRPr b="0" lang="pt-BR" sz="4400" spc="-1" strike="noStrike">
              <a:solidFill>
                <a:srgbClr val="000000"/>
              </a:solidFill>
              <a:uFill>
                <a:solidFill>
                  <a:srgbClr val="ffffff"/>
                </a:solidFill>
              </a:uFill>
              <a:latin typeface="Arial"/>
            </a:endParaRPr>
          </a:p>
        </p:txBody>
      </p:sp>
      <p:sp>
        <p:nvSpPr>
          <p:cNvPr id="488" name="CustomShape 2"/>
          <p:cNvSpPr/>
          <p:nvPr/>
        </p:nvSpPr>
        <p:spPr>
          <a:xfrm rot="5400000">
            <a:off x="4310280" y="-1680120"/>
            <a:ext cx="1383480" cy="828396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00b050"/>
              </a:buClr>
              <a:buFont typeface="Symbol" charset="2"/>
              <a:buChar char=""/>
            </a:pPr>
            <a:r>
              <a:rPr b="0" lang="pt-BR" sz="3200" spc="-1" strike="noStrike">
                <a:solidFill>
                  <a:srgbClr val="00b050"/>
                </a:solidFill>
                <a:uFill>
                  <a:solidFill>
                    <a:srgbClr val="ffffff"/>
                  </a:solidFill>
                </a:uFill>
                <a:latin typeface="Calibri"/>
              </a:rPr>
              <a:t>A máscara respiratória é descartável, portanto, não deve ser reutilizada.</a:t>
            </a:r>
            <a:endParaRPr b="0" lang="pt-BR" sz="1800" spc="-1" strike="noStrike">
              <a:solidFill>
                <a:srgbClr val="000000"/>
              </a:solidFill>
              <a:uFill>
                <a:solidFill>
                  <a:srgbClr val="ffffff"/>
                </a:solidFill>
              </a:uFill>
              <a:latin typeface="Arial"/>
            </a:endParaRPr>
          </a:p>
        </p:txBody>
      </p:sp>
      <p:sp>
        <p:nvSpPr>
          <p:cNvPr id="489" name="CustomShape 3"/>
          <p:cNvSpPr/>
          <p:nvPr/>
        </p:nvSpPr>
        <p:spPr>
          <a:xfrm>
            <a:off x="360" y="2011320"/>
            <a:ext cx="846000" cy="956160"/>
          </a:xfrm>
          <a:prstGeom prst="roundRect">
            <a:avLst>
              <a:gd name="adj" fmla="val 16667"/>
            </a:avLst>
          </a:prstGeom>
          <a:solidFill>
            <a:srgbClr val="00b050"/>
          </a:solidFill>
          <a:ln>
            <a:solidFill>
              <a:schemeClr val="lt1">
                <a:hueOff val="0"/>
                <a:satOff val="0"/>
                <a:lumOff val="0"/>
                <a:alphaOff val="0"/>
              </a:schemeClr>
            </a:solidFill>
            <a:round/>
          </a:ln>
        </p:spPr>
        <p:style>
          <a:lnRef idx="2"/>
          <a:fillRef idx="0"/>
          <a:effectRef idx="0"/>
          <a:fontRef idx="minor"/>
        </p:style>
        <p:txBody>
          <a:bodyPr lIns="201600" rIns="160200" tIns="121320" bIns="120960" anchor="ctr"/>
          <a:p>
            <a:pPr algn="ctr">
              <a:lnSpc>
                <a:spcPct val="90000"/>
              </a:lnSpc>
            </a:pPr>
            <a:r>
              <a:rPr b="1" lang="pt-BR" sz="4200" spc="-1" strike="noStrike">
                <a:solidFill>
                  <a:srgbClr val="ffffff"/>
                </a:solidFill>
                <a:uFill>
                  <a:solidFill>
                    <a:srgbClr val="ffffff"/>
                  </a:solidFill>
                </a:uFill>
                <a:latin typeface="Calibri"/>
              </a:rPr>
              <a:t>a)</a:t>
            </a:r>
            <a:endParaRPr b="0" lang="pt-BR" sz="1800" spc="-1" strike="noStrike">
              <a:solidFill>
                <a:srgbClr val="000000"/>
              </a:solidFill>
              <a:uFill>
                <a:solidFill>
                  <a:srgbClr val="ffffff"/>
                </a:solidFill>
              </a:uFill>
              <a:latin typeface="Arial"/>
            </a:endParaRPr>
          </a:p>
        </p:txBody>
      </p:sp>
      <p:sp>
        <p:nvSpPr>
          <p:cNvPr id="490" name="CustomShape 4"/>
          <p:cNvSpPr/>
          <p:nvPr/>
        </p:nvSpPr>
        <p:spPr>
          <a:xfrm rot="5400000">
            <a:off x="4233960" y="-74520"/>
            <a:ext cx="1499040" cy="8267400"/>
          </a:xfrm>
          <a:prstGeom prst="round2SameRect">
            <a:avLst>
              <a:gd name="adj1" fmla="val 16667"/>
              <a:gd name="adj2" fmla="val 0"/>
            </a:avLst>
          </a:prstGeom>
          <a:solidFill>
            <a:srgbClr val="ffc000"/>
          </a:solid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ffff"/>
              </a:buClr>
              <a:buFont typeface="Symbol" charset="2"/>
              <a:buChar char=""/>
            </a:pPr>
            <a:r>
              <a:rPr b="0" lang="pt-BR" sz="3200" spc="-1" strike="noStrike">
                <a:solidFill>
                  <a:srgbClr val="ffffff"/>
                </a:solidFill>
                <a:uFill>
                  <a:solidFill>
                    <a:srgbClr val="ffffff"/>
                  </a:solidFill>
                </a:uFill>
                <a:latin typeface="Calibri"/>
              </a:rPr>
              <a:t>A máscara deve ser descartada ao ser molhada (suor) ou amassada, logo, não pode ser colocada no pescoço ou cabeça.</a:t>
            </a:r>
            <a:endParaRPr b="0" lang="pt-BR" sz="1800" spc="-1" strike="noStrike">
              <a:solidFill>
                <a:srgbClr val="000000"/>
              </a:solidFill>
              <a:uFill>
                <a:solidFill>
                  <a:srgbClr val="ffffff"/>
                </a:solidFill>
              </a:uFill>
              <a:latin typeface="Arial"/>
            </a:endParaRPr>
          </a:p>
        </p:txBody>
      </p:sp>
      <p:sp>
        <p:nvSpPr>
          <p:cNvPr id="491" name="CustomShape 5"/>
          <p:cNvSpPr/>
          <p:nvPr/>
        </p:nvSpPr>
        <p:spPr>
          <a:xfrm>
            <a:off x="360" y="3592080"/>
            <a:ext cx="875160" cy="992880"/>
          </a:xfrm>
          <a:prstGeom prst="roundRect">
            <a:avLst>
              <a:gd name="adj" fmla="val 16667"/>
            </a:avLst>
          </a:prstGeom>
          <a:solidFill>
            <a:srgbClr val="ffc000"/>
          </a:solidFill>
          <a:ln>
            <a:solidFill>
              <a:schemeClr val="lt1">
                <a:hueOff val="0"/>
                <a:satOff val="0"/>
                <a:lumOff val="0"/>
                <a:alphaOff val="0"/>
              </a:schemeClr>
            </a:solidFill>
            <a:round/>
          </a:ln>
        </p:spPr>
        <p:style>
          <a:lnRef idx="2"/>
          <a:fillRef idx="0"/>
          <a:effectRef idx="0"/>
          <a:fontRef idx="minor"/>
        </p:style>
        <p:txBody>
          <a:bodyPr lIns="203040" rIns="160200" tIns="122760" bIns="122400" anchor="ctr"/>
          <a:p>
            <a:pPr algn="ctr">
              <a:lnSpc>
                <a:spcPct val="90000"/>
              </a:lnSpc>
            </a:pPr>
            <a:r>
              <a:rPr b="1" lang="pt-BR" sz="4200" spc="-1" strike="noStrike">
                <a:solidFill>
                  <a:srgbClr val="ffffff"/>
                </a:solidFill>
                <a:uFill>
                  <a:solidFill>
                    <a:srgbClr val="ffffff"/>
                  </a:solidFill>
                </a:uFill>
                <a:latin typeface="Calibri"/>
              </a:rPr>
              <a:t>b)</a:t>
            </a:r>
            <a:endParaRPr b="0" lang="pt-BR" sz="1800" spc="-1" strike="noStrike">
              <a:solidFill>
                <a:srgbClr val="000000"/>
              </a:solidFill>
              <a:uFill>
                <a:solidFill>
                  <a:srgbClr val="ffffff"/>
                </a:solidFill>
              </a:uFill>
              <a:latin typeface="Arial"/>
            </a:endParaRPr>
          </a:p>
        </p:txBody>
      </p:sp>
      <p:sp>
        <p:nvSpPr>
          <p:cNvPr id="492" name="CustomShape 6"/>
          <p:cNvSpPr/>
          <p:nvPr/>
        </p:nvSpPr>
        <p:spPr>
          <a:xfrm rot="5400000">
            <a:off x="4041360" y="1800360"/>
            <a:ext cx="1688040" cy="8114760"/>
          </a:xfrm>
          <a:prstGeom prst="round2SameRect">
            <a:avLst>
              <a:gd name="adj1" fmla="val 16667"/>
              <a:gd name="adj2" fmla="val 0"/>
            </a:avLst>
          </a:prstGeom>
          <a:noFill/>
          <a:ln>
            <a:solidFill>
              <a:schemeClr val="accent1">
                <a:alpha val="90000"/>
                <a:tint val="40000"/>
                <a:hueOff val="0"/>
                <a:satOff val="0"/>
                <a:lumOff val="0"/>
                <a:alphaOff val="0"/>
              </a:schemeClr>
            </a:solidFill>
            <a:round/>
          </a:ln>
        </p:spPr>
        <p:style>
          <a:lnRef idx="2"/>
          <a:fillRef idx="0"/>
          <a:effectRef idx="0"/>
          <a:fontRef idx="minor"/>
        </p:style>
        <p:txBody>
          <a:bodyPr lIns="247680" rIns="247680" tIns="123840" bIns="123840" anchor="ctr"/>
          <a:p>
            <a:pPr lvl="1" marL="285840" indent="-285480" algn="just">
              <a:lnSpc>
                <a:spcPct val="90000"/>
              </a:lnSpc>
              <a:buClr>
                <a:srgbClr val="ff0000"/>
              </a:buClr>
              <a:buFont typeface="Symbol" charset="2"/>
              <a:buChar char=""/>
            </a:pPr>
            <a:r>
              <a:rPr b="0" lang="pt-BR" sz="3200" spc="-1" strike="noStrike">
                <a:solidFill>
                  <a:srgbClr val="ff0000"/>
                </a:solidFill>
                <a:uFill>
                  <a:solidFill>
                    <a:srgbClr val="ffffff"/>
                  </a:solidFill>
                </a:uFill>
                <a:latin typeface="Calibri"/>
              </a:rPr>
              <a:t>A máscara respiratória pode ser reutilizada somente durante 03 meses, independentemente das condições de uso.</a:t>
            </a:r>
            <a:endParaRPr b="0" lang="pt-BR" sz="1800" spc="-1" strike="noStrike">
              <a:solidFill>
                <a:srgbClr val="000000"/>
              </a:solidFill>
              <a:uFill>
                <a:solidFill>
                  <a:srgbClr val="ffffff"/>
                </a:solidFill>
              </a:uFill>
              <a:latin typeface="Arial"/>
            </a:endParaRPr>
          </a:p>
        </p:txBody>
      </p:sp>
      <p:sp>
        <p:nvSpPr>
          <p:cNvPr id="493" name="CustomShape 7"/>
          <p:cNvSpPr/>
          <p:nvPr/>
        </p:nvSpPr>
        <p:spPr>
          <a:xfrm>
            <a:off x="360" y="5335560"/>
            <a:ext cx="950760" cy="970920"/>
          </a:xfrm>
          <a:prstGeom prst="roundRect">
            <a:avLst>
              <a:gd name="adj" fmla="val 16667"/>
            </a:avLst>
          </a:prstGeom>
          <a:solidFill>
            <a:srgbClr val="ff0000"/>
          </a:solidFill>
          <a:ln>
            <a:solidFill>
              <a:schemeClr val="lt1">
                <a:hueOff val="0"/>
                <a:satOff val="0"/>
                <a:lumOff val="0"/>
                <a:alphaOff val="0"/>
              </a:schemeClr>
            </a:solidFill>
            <a:round/>
          </a:ln>
        </p:spPr>
        <p:style>
          <a:lnRef idx="2"/>
          <a:fillRef idx="0"/>
          <a:effectRef idx="0"/>
          <a:fontRef idx="minor"/>
        </p:style>
        <p:txBody>
          <a:bodyPr lIns="206640" rIns="160200" tIns="126360" bIns="126360" anchor="ctr"/>
          <a:p>
            <a:pPr algn="ctr">
              <a:lnSpc>
                <a:spcPct val="90000"/>
              </a:lnSpc>
            </a:pPr>
            <a:r>
              <a:rPr b="1" lang="pt-BR" sz="4200" spc="-1" strike="noStrike">
                <a:solidFill>
                  <a:srgbClr val="ffffff"/>
                </a:solidFill>
                <a:uFill>
                  <a:solidFill>
                    <a:srgbClr val="ffffff"/>
                  </a:solidFill>
                </a:uFill>
                <a:latin typeface="Calibri"/>
              </a:rPr>
              <a:t>c)</a:t>
            </a:r>
            <a:endParaRPr b="0" lang="pt-BR" sz="1800" spc="-1" strike="noStrike">
              <a:solidFill>
                <a:srgbClr val="000000"/>
              </a:solidFill>
              <a:uFill>
                <a:solidFill>
                  <a:srgbClr val="ffffff"/>
                </a:solidFill>
              </a:uFill>
              <a:latin typeface="Arial"/>
            </a:endParaRPr>
          </a:p>
        </p:txBody>
      </p:sp>
    </p:spTree>
  </p:cSld>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494" name="TextShape 1"/>
          <p:cNvSpPr txBox="1"/>
          <p:nvPr/>
        </p:nvSpPr>
        <p:spPr>
          <a:xfrm>
            <a:off x="323640" y="1700640"/>
            <a:ext cx="8496720" cy="4896360"/>
          </a:xfrm>
          <a:prstGeom prst="rect">
            <a:avLst/>
          </a:prstGeom>
          <a:noFill/>
          <a:ln>
            <a:noFill/>
          </a:ln>
        </p:spPr>
        <p:txBody>
          <a:bodyPr/>
          <a:p>
            <a:pPr marL="343080" indent="-342720" algn="just">
              <a:lnSpc>
                <a:spcPct val="100000"/>
              </a:lnSpc>
              <a:buClr>
                <a:srgbClr val="002060"/>
              </a:buClr>
              <a:buFont typeface="Wingdings" charset="2"/>
              <a:buChar char=""/>
            </a:pPr>
            <a:r>
              <a:rPr b="0" lang="pt-BR" sz="3600" spc="-1" strike="noStrike">
                <a:solidFill>
                  <a:srgbClr val="002060"/>
                </a:solidFill>
                <a:uFill>
                  <a:solidFill>
                    <a:srgbClr val="ffffff"/>
                  </a:solidFill>
                </a:uFill>
                <a:latin typeface="Calibri"/>
              </a:rPr>
              <a:t>Terceiro nível da hierarquia;</a:t>
            </a:r>
            <a:endParaRPr b="0" lang="pt-BR" sz="3200" spc="-1" strike="noStrike">
              <a:solidFill>
                <a:srgbClr val="000000"/>
              </a:solidFill>
              <a:uFill>
                <a:solidFill>
                  <a:srgbClr val="ffffff"/>
                </a:solidFill>
              </a:uFill>
              <a:latin typeface="Calibri"/>
            </a:endParaRPr>
          </a:p>
          <a:p>
            <a:pPr algn="just">
              <a:lnSpc>
                <a:spcPct val="100000"/>
              </a:lnSpc>
            </a:pPr>
            <a:endParaRPr b="0" lang="pt-BR" sz="3200" spc="-1" strike="noStrike">
              <a:solidFill>
                <a:srgbClr val="000000"/>
              </a:solidFill>
              <a:uFill>
                <a:solidFill>
                  <a:srgbClr val="ffffff"/>
                </a:solidFill>
              </a:uFill>
              <a:latin typeface="Calibri"/>
            </a:endParaRPr>
          </a:p>
          <a:p>
            <a:pPr algn="just">
              <a:lnSpc>
                <a:spcPct val="100000"/>
              </a:lnSpc>
            </a:pPr>
            <a:r>
              <a:rPr b="0" lang="pt-BR" sz="3600" spc="-1" strike="noStrike">
                <a:solidFill>
                  <a:srgbClr val="002060"/>
                </a:solidFill>
                <a:uFill>
                  <a:solidFill>
                    <a:srgbClr val="ffffff"/>
                  </a:solidFill>
                </a:uFill>
                <a:latin typeface="Calibri"/>
              </a:rPr>
              <a:t>Inclui:</a:t>
            </a:r>
            <a:endParaRPr b="0" lang="pt-BR" sz="3200" spc="-1" strike="noStrike">
              <a:solidFill>
                <a:srgbClr val="000000"/>
              </a:solidFill>
              <a:uFill>
                <a:solidFill>
                  <a:srgbClr val="ffffff"/>
                </a:solidFill>
              </a:uFill>
              <a:latin typeface="Calibri"/>
            </a:endParaRPr>
          </a:p>
          <a:p>
            <a:pPr algn="just">
              <a:lnSpc>
                <a:spcPct val="100000"/>
              </a:lnSpc>
            </a:pPr>
            <a:endParaRPr b="0" lang="pt-BR" sz="3200" spc="-1" strike="noStrike">
              <a:solidFill>
                <a:srgbClr val="000000"/>
              </a:solidFill>
              <a:uFill>
                <a:solidFill>
                  <a:srgbClr val="ffffff"/>
                </a:solidFill>
              </a:uFill>
              <a:latin typeface="Calibri"/>
            </a:endParaRPr>
          </a:p>
          <a:p>
            <a:pPr marL="343080" indent="-342720" algn="just">
              <a:lnSpc>
                <a:spcPct val="100000"/>
              </a:lnSpc>
              <a:buClr>
                <a:srgbClr val="002060"/>
              </a:buClr>
              <a:buFont typeface="Wingdings" charset="2"/>
              <a:buChar char=""/>
            </a:pPr>
            <a:r>
              <a:rPr b="0" lang="pt-BR" sz="3600" spc="-1" strike="noStrike">
                <a:solidFill>
                  <a:srgbClr val="002060"/>
                </a:solidFill>
                <a:uFill>
                  <a:solidFill>
                    <a:srgbClr val="ffffff"/>
                  </a:solidFill>
                </a:uFill>
                <a:latin typeface="Calibri"/>
              </a:rPr>
              <a:t>Uso de equipamentos, como máscaras com filtro que impedem a passagem de partículas de 1 mícron, com eficácia de pelo menos 95% (PFF2 ou N95).</a:t>
            </a:r>
            <a:endParaRPr b="0" lang="pt-BR" sz="3200" spc="-1" strike="noStrike">
              <a:solidFill>
                <a:srgbClr val="000000"/>
              </a:solidFill>
              <a:uFill>
                <a:solidFill>
                  <a:srgbClr val="ffffff"/>
                </a:solidFill>
              </a:uFill>
              <a:latin typeface="Calibri"/>
            </a:endParaRPr>
          </a:p>
        </p:txBody>
      </p:sp>
      <p:sp>
        <p:nvSpPr>
          <p:cNvPr id="495" name="TextShape 2"/>
          <p:cNvSpPr txBox="1"/>
          <p:nvPr/>
        </p:nvSpPr>
        <p:spPr>
          <a:xfrm>
            <a:off x="107640" y="33264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Medidas de proteção individual</a:t>
            </a:r>
            <a:endParaRPr b="0" lang="pt-BR" sz="4400" spc="-1" strike="noStrike">
              <a:solidFill>
                <a:srgbClr val="000000"/>
              </a:solidFill>
              <a:uFill>
                <a:solidFill>
                  <a:srgbClr val="ffffff"/>
                </a:solidFill>
              </a:uFill>
              <a:latin typeface="Arial"/>
            </a:endParaRPr>
          </a:p>
        </p:txBody>
      </p:sp>
    </p:spTree>
  </p:cSld>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496" name="TextShape 1"/>
          <p:cNvSpPr txBox="1"/>
          <p:nvPr/>
        </p:nvSpPr>
        <p:spPr>
          <a:xfrm>
            <a:off x="323640" y="1628640"/>
            <a:ext cx="8496720" cy="4977360"/>
          </a:xfrm>
          <a:prstGeom prst="rect">
            <a:avLst/>
          </a:prstGeom>
          <a:noFill/>
          <a:ln>
            <a:noFill/>
          </a:ln>
        </p:spPr>
        <p:txBody>
          <a:bodyPr/>
          <a:p>
            <a:pPr marL="343080" indent="-342720" algn="just">
              <a:lnSpc>
                <a:spcPct val="100000"/>
              </a:lnSpc>
              <a:buClr>
                <a:srgbClr val="002060"/>
              </a:buClr>
              <a:buFont typeface="Wingdings" charset="2"/>
              <a:buChar char=""/>
            </a:pPr>
            <a:r>
              <a:rPr b="0" lang="pt-BR" sz="3600" spc="-1" strike="noStrike">
                <a:solidFill>
                  <a:srgbClr val="002060"/>
                </a:solidFill>
                <a:uFill>
                  <a:solidFill>
                    <a:srgbClr val="ffffff"/>
                  </a:solidFill>
                </a:uFill>
                <a:latin typeface="Calibri"/>
              </a:rPr>
              <a:t>PFF2 ou N95 devem ser usadas por profissionais de saúde. Elas têm pouca efetividade quando usadas somente na presença da pessoa com TB, uma vez que os bacilos podem permanecer viáveis no ambiente por até doze horas.</a:t>
            </a:r>
            <a:endParaRPr b="0" lang="pt-BR" sz="3200" spc="-1" strike="noStrike">
              <a:solidFill>
                <a:srgbClr val="000000"/>
              </a:solidFill>
              <a:uFill>
                <a:solidFill>
                  <a:srgbClr val="ffffff"/>
                </a:solidFill>
              </a:uFill>
              <a:latin typeface="Calibri"/>
            </a:endParaRPr>
          </a:p>
          <a:p>
            <a:pPr algn="just">
              <a:lnSpc>
                <a:spcPct val="100000"/>
              </a:lnSpc>
            </a:pPr>
            <a:endParaRPr b="0" lang="pt-BR" sz="3200" spc="-1" strike="noStrike">
              <a:solidFill>
                <a:srgbClr val="000000"/>
              </a:solidFill>
              <a:uFill>
                <a:solidFill>
                  <a:srgbClr val="ffffff"/>
                </a:solidFill>
              </a:uFill>
              <a:latin typeface="Calibri"/>
            </a:endParaRPr>
          </a:p>
          <a:p>
            <a:pPr marL="343080" indent="-342720" algn="just">
              <a:lnSpc>
                <a:spcPct val="100000"/>
              </a:lnSpc>
              <a:buClr>
                <a:srgbClr val="002060"/>
              </a:buClr>
              <a:buFont typeface="Wingdings" charset="2"/>
              <a:buChar char=""/>
            </a:pPr>
            <a:r>
              <a:rPr b="0" lang="pt-BR" sz="3600" spc="-1" strike="noStrike">
                <a:solidFill>
                  <a:srgbClr val="002060"/>
                </a:solidFill>
                <a:uFill>
                  <a:solidFill>
                    <a:srgbClr val="ffffff"/>
                  </a:solidFill>
                </a:uFill>
                <a:latin typeface="Calibri"/>
              </a:rPr>
              <a:t>O profissional de saúde deve ser orientado quanto ao uso das máscaras PFF2 ou N95.</a:t>
            </a:r>
            <a:endParaRPr b="0" lang="pt-BR" sz="3200" spc="-1" strike="noStrike">
              <a:solidFill>
                <a:srgbClr val="000000"/>
              </a:solidFill>
              <a:uFill>
                <a:solidFill>
                  <a:srgbClr val="ffffff"/>
                </a:solidFill>
              </a:uFill>
              <a:latin typeface="Calibri"/>
            </a:endParaRPr>
          </a:p>
        </p:txBody>
      </p:sp>
      <p:sp>
        <p:nvSpPr>
          <p:cNvPr id="497" name="TextShape 2"/>
          <p:cNvSpPr txBox="1"/>
          <p:nvPr/>
        </p:nvSpPr>
        <p:spPr>
          <a:xfrm>
            <a:off x="107640" y="19764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Uso de Máscaras: Profissionais de Saúde</a:t>
            </a:r>
            <a:endParaRPr b="0" lang="pt-BR" sz="4400" spc="-1" strike="noStrike">
              <a:solidFill>
                <a:srgbClr val="000000"/>
              </a:solidFill>
              <a:uFill>
                <a:solidFill>
                  <a:srgbClr val="ffffff"/>
                </a:solidFill>
              </a:uFill>
              <a:latin typeface="Arial"/>
            </a:endParaRPr>
          </a:p>
        </p:txBody>
      </p:sp>
    </p:spTree>
  </p:cSld>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498" name="TextShape 1"/>
          <p:cNvSpPr txBox="1"/>
          <p:nvPr/>
        </p:nvSpPr>
        <p:spPr>
          <a:xfrm>
            <a:off x="72360" y="1989000"/>
            <a:ext cx="9002880" cy="2808000"/>
          </a:xfrm>
          <a:prstGeom prst="rect">
            <a:avLst/>
          </a:prstGeom>
          <a:noFill/>
          <a:ln>
            <a:noFill/>
          </a:ln>
        </p:spPr>
        <p:txBody>
          <a:bodyPr/>
          <a:p>
            <a:pPr marL="343080" indent="-342720" algn="just">
              <a:lnSpc>
                <a:spcPct val="100000"/>
              </a:lnSpc>
              <a:buClr>
                <a:srgbClr val="002060"/>
              </a:buClr>
              <a:buFont typeface="Wingdings" charset="2"/>
              <a:buChar char=""/>
            </a:pPr>
            <a:r>
              <a:rPr b="0" lang="pt-BR" sz="3600" spc="-1" strike="noStrike">
                <a:solidFill>
                  <a:srgbClr val="002060"/>
                </a:solidFill>
                <a:uFill>
                  <a:solidFill>
                    <a:srgbClr val="ffffff"/>
                  </a:solidFill>
                </a:uFill>
                <a:latin typeface="Calibri"/>
              </a:rPr>
              <a:t>O uso de máscaras cirúrgicas é recomendado para pessoas com TB pulmonar ou pessoas com sintomas respiratórios em situação de potencial risco de transmissão.</a:t>
            </a:r>
            <a:endParaRPr b="0" lang="pt-BR" sz="3200" spc="-1" strike="noStrike">
              <a:solidFill>
                <a:srgbClr val="000000"/>
              </a:solidFill>
              <a:uFill>
                <a:solidFill>
                  <a:srgbClr val="ffffff"/>
                </a:solidFill>
              </a:uFill>
              <a:latin typeface="Calibri"/>
            </a:endParaRPr>
          </a:p>
        </p:txBody>
      </p:sp>
      <p:sp>
        <p:nvSpPr>
          <p:cNvPr id="499" name="TextShape 2"/>
          <p:cNvSpPr txBox="1"/>
          <p:nvPr/>
        </p:nvSpPr>
        <p:spPr>
          <a:xfrm>
            <a:off x="107640" y="19764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Uso de Máscaras: Pessoas com TB</a:t>
            </a:r>
            <a:endParaRPr b="0" lang="pt-BR" sz="4400" spc="-1" strike="noStrike">
              <a:solidFill>
                <a:srgbClr val="000000"/>
              </a:solidFill>
              <a:uFill>
                <a:solidFill>
                  <a:srgbClr val="ffffff"/>
                </a:solidFill>
              </a:uFill>
              <a:latin typeface="Arial"/>
            </a:endParaRPr>
          </a:p>
        </p:txBody>
      </p:sp>
    </p:spTree>
  </p:cSld>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500" name="TextShape 1"/>
          <p:cNvSpPr txBox="1"/>
          <p:nvPr/>
        </p:nvSpPr>
        <p:spPr>
          <a:xfrm>
            <a:off x="107640" y="19764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Uso  Correto de Máscaras de Proteção Respiratória</a:t>
            </a:r>
            <a:endParaRPr b="0" lang="pt-BR" sz="4400" spc="-1" strike="noStrike">
              <a:solidFill>
                <a:srgbClr val="000000"/>
              </a:solidFill>
              <a:uFill>
                <a:solidFill>
                  <a:srgbClr val="ffffff"/>
                </a:solidFill>
              </a:uFill>
              <a:latin typeface="Arial"/>
            </a:endParaRPr>
          </a:p>
        </p:txBody>
      </p:sp>
      <p:pic>
        <p:nvPicPr>
          <p:cNvPr id="501" name="Espaço Reservado para Conteúdo 3" descr=""/>
          <p:cNvPicPr/>
          <p:nvPr/>
        </p:nvPicPr>
        <p:blipFill>
          <a:blip r:embed="rId1"/>
          <a:stretch/>
        </p:blipFill>
        <p:spPr>
          <a:xfrm>
            <a:off x="228600" y="2349000"/>
            <a:ext cx="8690760" cy="2016000"/>
          </a:xfrm>
          <a:prstGeom prst="rect">
            <a:avLst/>
          </a:prstGeom>
          <a:ln w="9360">
            <a:noFill/>
          </a:ln>
        </p:spPr>
      </p:pic>
      <p:pic>
        <p:nvPicPr>
          <p:cNvPr id="502" name="Imagem 5" descr=""/>
          <p:cNvPicPr/>
          <p:nvPr/>
        </p:nvPicPr>
        <p:blipFill>
          <a:blip r:embed="rId2"/>
          <a:stretch/>
        </p:blipFill>
        <p:spPr>
          <a:xfrm>
            <a:off x="3276000" y="4653000"/>
            <a:ext cx="2558160" cy="1845360"/>
          </a:xfrm>
          <a:prstGeom prst="rect">
            <a:avLst/>
          </a:prstGeom>
          <a:ln w="9360">
            <a:noFill/>
          </a:ln>
        </p:spPr>
      </p:pic>
    </p:spTree>
  </p:cSld>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f1de"/>
        </a:solidFill>
      </p:bgPr>
    </p:bg>
    <p:spTree>
      <p:nvGrpSpPr>
        <p:cNvPr id="1" name=""/>
        <p:cNvGrpSpPr/>
        <p:nvPr/>
      </p:nvGrpSpPr>
      <p:grpSpPr>
        <a:xfrm>
          <a:off x="0" y="0"/>
          <a:ext cx="0" cy="0"/>
          <a:chOff x="0" y="0"/>
          <a:chExt cx="0" cy="0"/>
        </a:xfrm>
      </p:grpSpPr>
      <p:sp>
        <p:nvSpPr>
          <p:cNvPr id="503" name="TextShape 1"/>
          <p:cNvSpPr txBox="1"/>
          <p:nvPr/>
        </p:nvSpPr>
        <p:spPr>
          <a:xfrm>
            <a:off x="395640" y="620640"/>
            <a:ext cx="8496720" cy="5976360"/>
          </a:xfrm>
          <a:prstGeom prst="rect">
            <a:avLst/>
          </a:prstGeom>
          <a:noFill/>
          <a:ln>
            <a:noFill/>
          </a:ln>
        </p:spPr>
        <p:txBody>
          <a:bodyPr/>
          <a:p>
            <a:pPr algn="ctr">
              <a:lnSpc>
                <a:spcPct val="100000"/>
              </a:lnSpc>
            </a:pPr>
            <a:r>
              <a:rPr b="0" lang="pt-BR" sz="4800" spc="-1" strike="noStrike">
                <a:solidFill>
                  <a:srgbClr val="006600"/>
                </a:solidFill>
                <a:uFill>
                  <a:solidFill>
                    <a:srgbClr val="ffffff"/>
                  </a:solidFill>
                </a:uFill>
                <a:latin typeface="Calibri"/>
              </a:rPr>
              <a:t>A baciloscopia de MMS negativou no final do primeiro mês de tratamento, e ela parou de utilizar a máscara cirúrgica.</a:t>
            </a:r>
            <a:endParaRPr b="0" lang="pt-BR" sz="3200" spc="-1" strike="noStrike">
              <a:solidFill>
                <a:srgbClr val="000000"/>
              </a:solidFill>
              <a:uFill>
                <a:solidFill>
                  <a:srgbClr val="ffffff"/>
                </a:solidFill>
              </a:uFill>
              <a:latin typeface="Calibri"/>
            </a:endParaRPr>
          </a:p>
          <a:p>
            <a:pPr algn="ctr">
              <a:lnSpc>
                <a:spcPct val="100000"/>
              </a:lnSpc>
            </a:pPr>
            <a:endParaRPr b="0" lang="pt-BR" sz="3200" spc="-1" strike="noStrike">
              <a:solidFill>
                <a:srgbClr val="000000"/>
              </a:solidFill>
              <a:uFill>
                <a:solidFill>
                  <a:srgbClr val="ffffff"/>
                </a:solidFill>
              </a:uFill>
              <a:latin typeface="Calibri"/>
            </a:endParaRPr>
          </a:p>
          <a:p>
            <a:pPr algn="ctr">
              <a:lnSpc>
                <a:spcPct val="100000"/>
              </a:lnSpc>
            </a:pPr>
            <a:r>
              <a:rPr b="0" lang="pt-BR" sz="4800" spc="-1" strike="noStrike">
                <a:solidFill>
                  <a:srgbClr val="006600"/>
                </a:solidFill>
                <a:uFill>
                  <a:solidFill>
                    <a:srgbClr val="ffffff"/>
                  </a:solidFill>
                </a:uFill>
                <a:latin typeface="Calibri"/>
              </a:rPr>
              <a:t>Cumpriu o tratamento, conforme as recomendações, e ao final de 6 meses recebeu alta por cura.</a:t>
            </a:r>
            <a:endParaRPr b="0" lang="pt-BR" sz="3200" spc="-1" strike="noStrike">
              <a:solidFill>
                <a:srgbClr val="000000"/>
              </a:solidFill>
              <a:uFill>
                <a:solidFill>
                  <a:srgbClr val="ffffff"/>
                </a:solidFill>
              </a:uFill>
              <a:latin typeface="Calibri"/>
            </a:endParaRPr>
          </a:p>
        </p:txBody>
      </p:sp>
    </p:spTree>
  </p:cSld>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f1de"/>
        </a:solidFill>
      </p:bgPr>
    </p:bg>
    <p:spTree>
      <p:nvGrpSpPr>
        <p:cNvPr id="1" name=""/>
        <p:cNvGrpSpPr/>
        <p:nvPr/>
      </p:nvGrpSpPr>
      <p:grpSpPr>
        <a:xfrm>
          <a:off x="0" y="0"/>
          <a:ext cx="0" cy="0"/>
          <a:chOff x="0" y="0"/>
          <a:chExt cx="0" cy="0"/>
        </a:xfrm>
      </p:grpSpPr>
      <p:sp>
        <p:nvSpPr>
          <p:cNvPr id="504" name="TextShape 1"/>
          <p:cNvSpPr txBox="1"/>
          <p:nvPr/>
        </p:nvSpPr>
        <p:spPr>
          <a:xfrm>
            <a:off x="323640" y="1484640"/>
            <a:ext cx="8496720" cy="4752000"/>
          </a:xfrm>
          <a:prstGeom prst="rect">
            <a:avLst/>
          </a:prstGeom>
          <a:noFill/>
          <a:ln>
            <a:noFill/>
          </a:ln>
        </p:spPr>
        <p:txBody>
          <a:bodyPr/>
          <a:p>
            <a:pPr algn="ctr">
              <a:lnSpc>
                <a:spcPct val="100000"/>
              </a:lnSpc>
            </a:pPr>
            <a:endParaRPr b="0" lang="pt-BR" sz="3200" spc="-1" strike="noStrike">
              <a:solidFill>
                <a:srgbClr val="000000"/>
              </a:solidFill>
              <a:uFill>
                <a:solidFill>
                  <a:srgbClr val="ffffff"/>
                </a:solidFill>
              </a:uFill>
              <a:latin typeface="Calibri"/>
            </a:endParaRPr>
          </a:p>
          <a:p>
            <a:pPr algn="ctr">
              <a:lnSpc>
                <a:spcPct val="100000"/>
              </a:lnSpc>
            </a:pPr>
            <a:r>
              <a:rPr b="0" lang="pt-BR" sz="4800" spc="-1" strike="noStrike">
                <a:solidFill>
                  <a:srgbClr val="006600"/>
                </a:solidFill>
                <a:uFill>
                  <a:solidFill>
                    <a:srgbClr val="ffffff"/>
                  </a:solidFill>
                </a:uFill>
                <a:latin typeface="Calibri"/>
              </a:rPr>
              <a:t>O ACS fez um bom trabalho ao supor que MMS poderia ter TB, possibilitando o diagnóstico oportuno.</a:t>
            </a:r>
            <a:endParaRPr b="0" lang="pt-BR" sz="3200" spc="-1" strike="noStrike">
              <a:solidFill>
                <a:srgbClr val="000000"/>
              </a:solidFill>
              <a:uFill>
                <a:solidFill>
                  <a:srgbClr val="ffffff"/>
                </a:solidFill>
              </a:uFill>
              <a:latin typeface="Calibri"/>
            </a:endParaRPr>
          </a:p>
        </p:txBody>
      </p:sp>
    </p:spTree>
  </p:cSld>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505" name="TextShape 1"/>
          <p:cNvSpPr txBox="1"/>
          <p:nvPr/>
        </p:nvSpPr>
        <p:spPr>
          <a:xfrm>
            <a:off x="289440" y="1700640"/>
            <a:ext cx="8569080" cy="4896360"/>
          </a:xfrm>
          <a:prstGeom prst="rect">
            <a:avLst/>
          </a:prstGeom>
          <a:noFill/>
          <a:ln>
            <a:noFill/>
          </a:ln>
        </p:spPr>
        <p:txBody>
          <a:bodyPr/>
          <a:p>
            <a:pPr algn="just">
              <a:lnSpc>
                <a:spcPct val="100000"/>
              </a:lnSpc>
            </a:pPr>
            <a:r>
              <a:rPr b="0" lang="pt-BR" sz="3600" spc="-1" strike="noStrike">
                <a:solidFill>
                  <a:srgbClr val="002060"/>
                </a:solidFill>
                <a:uFill>
                  <a:solidFill>
                    <a:srgbClr val="ffffff"/>
                  </a:solidFill>
                </a:uFill>
                <a:latin typeface="Calibri"/>
              </a:rPr>
              <a:t>Não se resume à implantação de determinadas medidas, é um processo contínuo.</a:t>
            </a:r>
            <a:endParaRPr b="0" lang="pt-BR" sz="3200" spc="-1" strike="noStrike">
              <a:solidFill>
                <a:srgbClr val="000000"/>
              </a:solidFill>
              <a:uFill>
                <a:solidFill>
                  <a:srgbClr val="ffffff"/>
                </a:solidFill>
              </a:uFill>
              <a:latin typeface="Calibri"/>
            </a:endParaRPr>
          </a:p>
          <a:p>
            <a:pPr algn="just">
              <a:lnSpc>
                <a:spcPct val="100000"/>
              </a:lnSpc>
            </a:pPr>
            <a:endParaRPr b="0" lang="pt-BR" sz="3200" spc="-1" strike="noStrike">
              <a:solidFill>
                <a:srgbClr val="000000"/>
              </a:solidFill>
              <a:uFill>
                <a:solidFill>
                  <a:srgbClr val="ffffff"/>
                </a:solidFill>
              </a:uFill>
              <a:latin typeface="Calibri"/>
            </a:endParaRPr>
          </a:p>
          <a:p>
            <a:pPr algn="just">
              <a:lnSpc>
                <a:spcPct val="100000"/>
              </a:lnSpc>
            </a:pPr>
            <a:r>
              <a:rPr b="0" lang="pt-BR" sz="3600" spc="-1" strike="noStrike">
                <a:solidFill>
                  <a:srgbClr val="002060"/>
                </a:solidFill>
                <a:uFill>
                  <a:solidFill>
                    <a:srgbClr val="ffffff"/>
                  </a:solidFill>
                </a:uFill>
                <a:latin typeface="Calibri"/>
              </a:rPr>
              <a:t>Requer a vigilância dos procedimentos e mecanismos adotados: monitoramento e avaliação visando adequações e a manutenção das condições ideais de biossegurança.</a:t>
            </a:r>
            <a:endParaRPr b="0" lang="pt-BR" sz="3200" spc="-1" strike="noStrike">
              <a:solidFill>
                <a:srgbClr val="000000"/>
              </a:solidFill>
              <a:uFill>
                <a:solidFill>
                  <a:srgbClr val="ffffff"/>
                </a:solidFill>
              </a:uFill>
              <a:latin typeface="Calibri"/>
            </a:endParaRPr>
          </a:p>
        </p:txBody>
      </p:sp>
      <p:sp>
        <p:nvSpPr>
          <p:cNvPr id="506" name="TextShape 2"/>
          <p:cNvSpPr txBox="1"/>
          <p:nvPr/>
        </p:nvSpPr>
        <p:spPr>
          <a:xfrm>
            <a:off x="107640" y="33264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Controle de Infecção do </a:t>
            </a:r>
            <a:r>
              <a:rPr b="1" i="1" lang="pt-BR" sz="4800" spc="-1" strike="noStrike">
                <a:solidFill>
                  <a:srgbClr val="002060"/>
                </a:solidFill>
                <a:uFill>
                  <a:solidFill>
                    <a:srgbClr val="ffffff"/>
                  </a:solidFill>
                </a:uFill>
                <a:latin typeface="Calibri"/>
              </a:rPr>
              <a:t>Mtb</a:t>
            </a:r>
            <a:endParaRPr b="0" lang="pt-BR" sz="4400" spc="-1" strike="noStrike">
              <a:solidFill>
                <a:srgbClr val="000000"/>
              </a:solidFill>
              <a:uFill>
                <a:solidFill>
                  <a:srgbClr val="ffffff"/>
                </a:solidFill>
              </a:uFill>
              <a:latin typeface="Arial"/>
            </a:endParaRPr>
          </a:p>
        </p:txBody>
      </p:sp>
    </p:spTree>
  </p:cSld>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507" name="TextShape 1"/>
          <p:cNvSpPr txBox="1"/>
          <p:nvPr/>
        </p:nvSpPr>
        <p:spPr>
          <a:xfrm>
            <a:off x="323640" y="1700640"/>
            <a:ext cx="8496720" cy="4896360"/>
          </a:xfrm>
          <a:prstGeom prst="rect">
            <a:avLst/>
          </a:prstGeom>
          <a:noFill/>
          <a:ln>
            <a:noFill/>
          </a:ln>
        </p:spPr>
        <p:txBody>
          <a:bodyPr/>
          <a:p>
            <a:pPr algn="just">
              <a:lnSpc>
                <a:spcPct val="100000"/>
              </a:lnSpc>
            </a:pPr>
            <a:r>
              <a:rPr b="0" lang="pt-BR" sz="3600" spc="-1" strike="noStrike">
                <a:solidFill>
                  <a:srgbClr val="002060"/>
                </a:solidFill>
                <a:uFill>
                  <a:solidFill>
                    <a:srgbClr val="ffffff"/>
                  </a:solidFill>
                </a:uFill>
                <a:latin typeface="Calibri"/>
              </a:rPr>
              <a:t>Biossegurança é mais do que um instrumento de controle de infecção nos serviços de saúde.</a:t>
            </a:r>
            <a:endParaRPr b="0" lang="pt-BR" sz="3200" spc="-1" strike="noStrike">
              <a:solidFill>
                <a:srgbClr val="000000"/>
              </a:solidFill>
              <a:uFill>
                <a:solidFill>
                  <a:srgbClr val="ffffff"/>
                </a:solidFill>
              </a:uFill>
              <a:latin typeface="Calibri"/>
            </a:endParaRPr>
          </a:p>
          <a:p>
            <a:pPr algn="just">
              <a:lnSpc>
                <a:spcPct val="100000"/>
              </a:lnSpc>
            </a:pPr>
            <a:endParaRPr b="0" lang="pt-BR" sz="3200" spc="-1" strike="noStrike">
              <a:solidFill>
                <a:srgbClr val="000000"/>
              </a:solidFill>
              <a:uFill>
                <a:solidFill>
                  <a:srgbClr val="ffffff"/>
                </a:solidFill>
              </a:uFill>
              <a:latin typeface="Calibri"/>
            </a:endParaRPr>
          </a:p>
          <a:p>
            <a:pPr algn="just">
              <a:lnSpc>
                <a:spcPct val="100000"/>
              </a:lnSpc>
            </a:pPr>
            <a:r>
              <a:rPr b="0" lang="pt-BR" sz="3600" spc="-1" strike="noStrike">
                <a:solidFill>
                  <a:srgbClr val="002060"/>
                </a:solidFill>
                <a:uFill>
                  <a:solidFill>
                    <a:srgbClr val="ffffff"/>
                  </a:solidFill>
                </a:uFill>
                <a:latin typeface="Calibri"/>
              </a:rPr>
              <a:t>Ela também inclui questões que dizem respeito à educação e formação de consciência sanitária e ambiental da nossa sociedade.</a:t>
            </a:r>
            <a:endParaRPr b="0" lang="pt-BR" sz="3200" spc="-1" strike="noStrike">
              <a:solidFill>
                <a:srgbClr val="000000"/>
              </a:solidFill>
              <a:uFill>
                <a:solidFill>
                  <a:srgbClr val="ffffff"/>
                </a:solidFill>
              </a:uFill>
              <a:latin typeface="Calibri"/>
            </a:endParaRPr>
          </a:p>
        </p:txBody>
      </p:sp>
      <p:sp>
        <p:nvSpPr>
          <p:cNvPr id="508" name="TextShape 2"/>
          <p:cNvSpPr txBox="1"/>
          <p:nvPr/>
        </p:nvSpPr>
        <p:spPr>
          <a:xfrm>
            <a:off x="107640" y="33264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Controle de Infecção do </a:t>
            </a:r>
            <a:r>
              <a:rPr b="1" i="1" lang="pt-BR" sz="4800" spc="-1" strike="noStrike">
                <a:solidFill>
                  <a:srgbClr val="002060"/>
                </a:solidFill>
                <a:uFill>
                  <a:solidFill>
                    <a:srgbClr val="ffffff"/>
                  </a:solidFill>
                </a:uFill>
                <a:latin typeface="Calibri"/>
              </a:rPr>
              <a:t>Mtb</a:t>
            </a:r>
            <a:endParaRPr b="0" lang="pt-BR" sz="4400" spc="-1" strike="noStrike">
              <a:solidFill>
                <a:srgbClr val="000000"/>
              </a:solidFill>
              <a:uFill>
                <a:solidFill>
                  <a:srgbClr val="ffffff"/>
                </a:solidFill>
              </a:uFill>
              <a:latin typeface="Arial"/>
            </a:endParaRPr>
          </a:p>
        </p:txBody>
      </p:sp>
    </p:spTree>
  </p:cSld>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ce6f2"/>
        </a:solidFill>
      </p:bgPr>
    </p:bg>
    <p:spTree>
      <p:nvGrpSpPr>
        <p:cNvPr id="1" name=""/>
        <p:cNvGrpSpPr/>
        <p:nvPr/>
      </p:nvGrpSpPr>
      <p:grpSpPr>
        <a:xfrm>
          <a:off x="0" y="0"/>
          <a:ext cx="0" cy="0"/>
          <a:chOff x="0" y="0"/>
          <a:chExt cx="0" cy="0"/>
        </a:xfrm>
      </p:grpSpPr>
      <p:sp>
        <p:nvSpPr>
          <p:cNvPr id="509" name="TextShape 1"/>
          <p:cNvSpPr txBox="1"/>
          <p:nvPr/>
        </p:nvSpPr>
        <p:spPr>
          <a:xfrm>
            <a:off x="179640" y="1917000"/>
            <a:ext cx="8788680" cy="4896360"/>
          </a:xfrm>
          <a:prstGeom prst="rect">
            <a:avLst/>
          </a:prstGeom>
          <a:noFill/>
          <a:ln>
            <a:noFill/>
          </a:ln>
        </p:spPr>
        <p:txBody>
          <a:bodyPr/>
          <a:p>
            <a:pPr marL="343080" indent="-342720" algn="just">
              <a:lnSpc>
                <a:spcPct val="100000"/>
              </a:lnSpc>
              <a:buClr>
                <a:srgbClr val="002060"/>
              </a:buClr>
              <a:buFont typeface="Wingdings" charset="2"/>
              <a:buChar char=""/>
            </a:pPr>
            <a:r>
              <a:rPr b="0" lang="pt-BR" sz="3200" spc="-1" strike="noStrike">
                <a:solidFill>
                  <a:srgbClr val="002060"/>
                </a:solidFill>
                <a:uFill>
                  <a:solidFill>
                    <a:srgbClr val="ffffff"/>
                  </a:solidFill>
                </a:uFill>
                <a:latin typeface="Calibri"/>
              </a:rPr>
              <a:t>Seguir as normas de vigilância sanitária no planejamento arquitetônico, incluindo ventilação adequada;</a:t>
            </a:r>
            <a:endParaRPr b="0" lang="pt-BR" sz="3200" spc="-1" strike="noStrike">
              <a:solidFill>
                <a:srgbClr val="000000"/>
              </a:solidFill>
              <a:uFill>
                <a:solidFill>
                  <a:srgbClr val="ffffff"/>
                </a:solidFill>
              </a:uFill>
              <a:latin typeface="Calibri"/>
            </a:endParaRPr>
          </a:p>
          <a:p>
            <a:pPr algn="just">
              <a:lnSpc>
                <a:spcPct val="100000"/>
              </a:lnSpc>
            </a:pPr>
            <a:endParaRPr b="0" lang="pt-BR" sz="3200" spc="-1" strike="noStrike">
              <a:solidFill>
                <a:srgbClr val="000000"/>
              </a:solidFill>
              <a:uFill>
                <a:solidFill>
                  <a:srgbClr val="ffffff"/>
                </a:solidFill>
              </a:uFill>
              <a:latin typeface="Calibri"/>
            </a:endParaRPr>
          </a:p>
          <a:p>
            <a:pPr marL="343080" indent="-342720" algn="just">
              <a:lnSpc>
                <a:spcPct val="100000"/>
              </a:lnSpc>
              <a:buClr>
                <a:srgbClr val="002060"/>
              </a:buClr>
              <a:buFont typeface="Wingdings" charset="2"/>
              <a:buChar char=""/>
            </a:pPr>
            <a:r>
              <a:rPr b="0" lang="pt-BR" sz="3200" spc="-1" strike="noStrike">
                <a:solidFill>
                  <a:srgbClr val="002060"/>
                </a:solidFill>
                <a:uFill>
                  <a:solidFill>
                    <a:srgbClr val="ffffff"/>
                  </a:solidFill>
                </a:uFill>
                <a:latin typeface="Calibri"/>
              </a:rPr>
              <a:t>Priorizar as medidas administrativas, mesmo antes do diagnóstico de TB; </a:t>
            </a:r>
            <a:endParaRPr b="0" lang="pt-BR" sz="3200" spc="-1" strike="noStrike">
              <a:solidFill>
                <a:srgbClr val="000000"/>
              </a:solidFill>
              <a:uFill>
                <a:solidFill>
                  <a:srgbClr val="ffffff"/>
                </a:solidFill>
              </a:uFill>
              <a:latin typeface="Calibri"/>
            </a:endParaRPr>
          </a:p>
          <a:p>
            <a:pPr lvl="1" marL="743040" indent="-285480" algn="just">
              <a:lnSpc>
                <a:spcPct val="100000"/>
              </a:lnSpc>
              <a:buClr>
                <a:srgbClr val="002060"/>
              </a:buClr>
              <a:buFont typeface="Wingdings" charset="2"/>
              <a:buChar char=""/>
            </a:pPr>
            <a:r>
              <a:rPr b="0" lang="pt-BR" sz="2800" spc="-1" strike="noStrike">
                <a:solidFill>
                  <a:srgbClr val="002060"/>
                </a:solidFill>
                <a:uFill>
                  <a:solidFill>
                    <a:srgbClr val="ffffff"/>
                  </a:solidFill>
                </a:uFill>
                <a:latin typeface="Calibri"/>
              </a:rPr>
              <a:t>Geralmente não há necessidade de ambientes especiais para atendimento das pessoas com TB. Com a descentralização das ações de TB, o número de atendimentos/ano não justifica um ambiente especial.</a:t>
            </a:r>
            <a:endParaRPr b="0" lang="pt-BR" sz="2400" spc="-1" strike="noStrike">
              <a:solidFill>
                <a:srgbClr val="000000"/>
              </a:solidFill>
              <a:uFill>
                <a:solidFill>
                  <a:srgbClr val="ffffff"/>
                </a:solidFill>
              </a:uFill>
              <a:latin typeface="Calibri"/>
            </a:endParaRPr>
          </a:p>
        </p:txBody>
      </p:sp>
      <p:sp>
        <p:nvSpPr>
          <p:cNvPr id="510" name="TextShape 2"/>
          <p:cNvSpPr txBox="1"/>
          <p:nvPr/>
        </p:nvSpPr>
        <p:spPr>
          <a:xfrm>
            <a:off x="107640" y="332640"/>
            <a:ext cx="8932680" cy="1142640"/>
          </a:xfrm>
          <a:prstGeom prst="rect">
            <a:avLst/>
          </a:prstGeom>
          <a:noFill/>
          <a:ln>
            <a:noFill/>
          </a:ln>
        </p:spPr>
        <p:txBody>
          <a:bodyPr anchor="ctr"/>
          <a:p>
            <a:pPr algn="ctr">
              <a:lnSpc>
                <a:spcPct val="100000"/>
              </a:lnSpc>
            </a:pPr>
            <a:r>
              <a:rPr b="1" lang="pt-BR" sz="4800" spc="-1" strike="noStrike">
                <a:solidFill>
                  <a:srgbClr val="002060"/>
                </a:solidFill>
                <a:uFill>
                  <a:solidFill>
                    <a:srgbClr val="ffffff"/>
                  </a:solidFill>
                </a:uFill>
                <a:latin typeface="Calibri"/>
              </a:rPr>
              <a:t>Medidas para o controle de infecção do </a:t>
            </a:r>
            <a:r>
              <a:rPr b="1" i="1" lang="pt-BR" sz="4800" spc="-1" strike="noStrike">
                <a:solidFill>
                  <a:srgbClr val="002060"/>
                </a:solidFill>
                <a:uFill>
                  <a:solidFill>
                    <a:srgbClr val="ffffff"/>
                  </a:solidFill>
                </a:uFill>
                <a:latin typeface="Calibri"/>
              </a:rPr>
              <a:t>Mtb</a:t>
            </a:r>
            <a:r>
              <a:rPr b="1" lang="pt-BR" sz="4800" spc="-1" strike="noStrike">
                <a:solidFill>
                  <a:srgbClr val="002060"/>
                </a:solidFill>
                <a:uFill>
                  <a:solidFill>
                    <a:srgbClr val="ffffff"/>
                  </a:solidFill>
                </a:uFill>
                <a:latin typeface="Calibri"/>
              </a:rPr>
              <a:t> em UBS</a:t>
            </a:r>
            <a:endParaRPr b="0" lang="pt-BR" sz="4400" spc="-1" strike="noStrike">
              <a:solidFill>
                <a:srgbClr val="000000"/>
              </a:solidFill>
              <a:uFill>
                <a:solidFill>
                  <a:srgbClr val="ffffff"/>
                </a:solidFill>
              </a:uFill>
              <a:latin typeface="Arial"/>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34295</TotalTime>
  <Application>LibreOffice/5.1.5.2$Windows_x86 LibreOffice_project/7a864d8825610a8c07cfc3bc01dd4fce6a9447e5</Application>
  <Words>4590</Words>
  <Paragraphs>589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2016-12-23T13:15:20Z</dcterms:created>
  <dc:creator>Danielle Gomes Dell' Orti</dc:creator>
  <dc:description/>
  <dc:language>pt-BR</dc:language>
  <cp:lastModifiedBy>MAPS</cp:lastModifiedBy>
  <dcterms:modified xsi:type="dcterms:W3CDTF">2019-08-28T03:39:01Z</dcterms:modified>
  <cp:revision>296</cp:revision>
  <dc:subject/>
  <dc:title>Apresentação do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106</vt:i4>
  </property>
  <property fmtid="{D5CDD505-2E9C-101B-9397-08002B2CF9AE}" pid="8" name="PresentationFormat">
    <vt:lpwstr>Apresentação na tela (4:3)</vt:lpwstr>
  </property>
  <property fmtid="{D5CDD505-2E9C-101B-9397-08002B2CF9AE}" pid="9" name="ScaleCrop">
    <vt:bool>0</vt:bool>
  </property>
  <property fmtid="{D5CDD505-2E9C-101B-9397-08002B2CF9AE}" pid="10" name="ShareDoc">
    <vt:bool>0</vt:bool>
  </property>
  <property fmtid="{D5CDD505-2E9C-101B-9397-08002B2CF9AE}" pid="11" name="Slides">
    <vt:i4>106</vt:i4>
  </property>
</Properties>
</file>